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57" r:id="rId3"/>
    <p:sldId id="259" r:id="rId4"/>
    <p:sldId id="258" r:id="rId5"/>
    <p:sldId id="269" r:id="rId6"/>
    <p:sldId id="260" r:id="rId7"/>
    <p:sldId id="274" r:id="rId8"/>
    <p:sldId id="262" r:id="rId9"/>
    <p:sldId id="275" r:id="rId10"/>
    <p:sldId id="264" r:id="rId11"/>
    <p:sldId id="263" r:id="rId12"/>
    <p:sldId id="265" r:id="rId13"/>
    <p:sldId id="266" r:id="rId14"/>
    <p:sldId id="267" r:id="rId15"/>
    <p:sldId id="268" r:id="rId16"/>
    <p:sldId id="270" r:id="rId17"/>
    <p:sldId id="271" r:id="rId18"/>
    <p:sldId id="272" r:id="rId19"/>
    <p:sldId id="273" r:id="rId20"/>
    <p:sldId id="276" r:id="rId21"/>
    <p:sldId id="277" r:id="rId22"/>
    <p:sldId id="261" r:id="rId23"/>
    <p:sldId id="278"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9" d="100"/>
          <a:sy n="99" d="100"/>
        </p:scale>
        <p:origin x="-51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4BEE22F-9BCE-3247-9690-4BFBCB8D688D}" type="datetimeFigureOut">
              <a:rPr lang="en-US"/>
              <a:pPr>
                <a:defRPr/>
              </a:pPr>
              <a:t>8/15/11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34BC2B5-A43E-E345-AEFC-70FFEE009515}" type="slidenum">
              <a:rPr lang="en-US"/>
              <a:pPr>
                <a:defRPr/>
              </a:pPr>
              <a:t>‹#›</a:t>
            </a:fld>
            <a:endParaRPr lang="en-US"/>
          </a:p>
        </p:txBody>
      </p:sp>
    </p:spTree>
    <p:extLst>
      <p:ext uri="{BB962C8B-B14F-4D97-AF65-F5344CB8AC3E}">
        <p14:creationId xmlns:p14="http://schemas.microsoft.com/office/powerpoint/2010/main" val="17129227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99BBC54-012E-3246-8E45-68A8A7E50C6F}" type="datetimeFigureOut">
              <a:rPr lang="en-US"/>
              <a:pPr>
                <a:defRPr/>
              </a:pPr>
              <a:t>8/15/11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A4838D31-7AA3-EF44-9815-D0C58ADCA574}" type="slidenum">
              <a:rPr lang="en-US"/>
              <a:pPr>
                <a:defRPr/>
              </a:pPr>
              <a:t>‹#›</a:t>
            </a:fld>
            <a:endParaRPr lang="en-US"/>
          </a:p>
        </p:txBody>
      </p:sp>
    </p:spTree>
    <p:extLst>
      <p:ext uri="{BB962C8B-B14F-4D97-AF65-F5344CB8AC3E}">
        <p14:creationId xmlns:p14="http://schemas.microsoft.com/office/powerpoint/2010/main" val="157330438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Calibri" charset="0"/>
              </a:rPr>
              <a:t>Common</a:t>
            </a:r>
            <a:r>
              <a:rPr lang="en-US" baseline="0" dirty="0" smtClean="0">
                <a:latin typeface="Calibri" charset="0"/>
              </a:rPr>
              <a:t> Themes: Valerie Hannon, ACEL conference, Sydney, 2010</a:t>
            </a:r>
            <a:endParaRPr lang="en-US" dirty="0">
              <a:latin typeface="Calibri" charset="0"/>
            </a:endParaRP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F5CB02D-FD6E-BF49-ABEB-A8A54A78F283}" type="slidenum">
              <a:rPr lang="en-US" sz="1200"/>
              <a:pPr eaLnBrk="1" hangingPunct="1"/>
              <a:t>2</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This is about making it stick. Sustainable change. </a:t>
            </a:r>
          </a:p>
        </p:txBody>
      </p:sp>
      <p:sp>
        <p:nvSpPr>
          <p:cNvPr id="430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18048BF-B0B0-3E46-A2E1-5DF18AEC385E}" type="slidenum">
              <a:rPr lang="en-US" sz="1200"/>
              <a:pPr eaLnBrk="1" hangingPunct="1"/>
              <a:t>19</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C8DFDF8-F751-A140-AE49-CFE5B0669E2D}" type="slidenum">
              <a:rPr lang="en-US" sz="1200"/>
              <a:pPr eaLnBrk="1" hangingPunct="1"/>
              <a:t>20</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You may not be able to change all of these things, or maybe not all of these things need to be changed. What part do you play in the </a:t>
            </a:r>
            <a:r>
              <a:rPr lang="en-US" dirty="0" err="1">
                <a:latin typeface="Calibri" charset="0"/>
              </a:rPr>
              <a:t>organisation</a:t>
            </a:r>
            <a:r>
              <a:rPr lang="en-US" dirty="0">
                <a:latin typeface="Calibri" charset="0"/>
              </a:rPr>
              <a:t> in terms of influencing, responding, having the vision </a:t>
            </a:r>
            <a:r>
              <a:rPr lang="en-US" dirty="0" err="1" smtClean="0">
                <a:latin typeface="Calibri" charset="0"/>
              </a:rPr>
              <a:t>etc</a:t>
            </a:r>
            <a:r>
              <a:rPr lang="en-US" dirty="0" smtClean="0">
                <a:latin typeface="Calibri" charset="0"/>
              </a:rPr>
              <a:t>?</a:t>
            </a:r>
            <a:endParaRPr lang="en-US" dirty="0">
              <a:latin typeface="Calibri" charset="0"/>
            </a:endParaRP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98854B1-5DED-814B-B9CD-5C2EC4E552FB}" type="slidenum">
              <a:rPr lang="en-US" sz="1200"/>
              <a:pPr eaLnBrk="1" hangingPunct="1"/>
              <a:t>21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rPr>
              <a:t>Framework is based on </a:t>
            </a:r>
            <a:r>
              <a:rPr lang="en-US" dirty="0" smtClean="0">
                <a:latin typeface="Calibri" charset="0"/>
              </a:rPr>
              <a:t>the work of Richard </a:t>
            </a:r>
            <a:r>
              <a:rPr lang="en-US" dirty="0">
                <a:latin typeface="Calibri" charset="0"/>
              </a:rPr>
              <a:t>Elmore and Michael </a:t>
            </a:r>
            <a:r>
              <a:rPr lang="en-US" dirty="0" err="1" smtClean="0">
                <a:latin typeface="Calibri" charset="0"/>
              </a:rPr>
              <a:t>Fullan</a:t>
            </a:r>
            <a:r>
              <a:rPr lang="en-US" baseline="0" dirty="0" smtClean="0">
                <a:latin typeface="Calibri" charset="0"/>
              </a:rPr>
              <a:t> as outlined in CECV Leadership in Catholic School Development Framework…</a:t>
            </a:r>
            <a:r>
              <a:rPr lang="en-US" dirty="0" smtClean="0">
                <a:latin typeface="Calibri" charset="0"/>
              </a:rPr>
              <a:t> </a:t>
            </a:r>
            <a:r>
              <a:rPr lang="en-US" dirty="0">
                <a:latin typeface="Calibri" charset="0"/>
              </a:rPr>
              <a:t>Guiding Conceptions of Leadership</a:t>
            </a: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470638F-BC55-B24A-A152-47F160B7F9C9}" type="slidenum">
              <a:rPr lang="en-US" sz="1200"/>
              <a:pPr eaLnBrk="1" hangingPunct="1"/>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The framework for change management (Kotter) is a strategic way that is applicable to leaders at any level, be it whole school change or change at the faculty level, or even changes in the way your students work and see learning. </a:t>
            </a: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1DFCCE5-B219-1146-B6AC-63DFD45A27DA}" type="slidenum">
              <a:rPr lang="en-US" sz="1200"/>
              <a:pPr eaLnBrk="1" hangingPunct="1"/>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This is about setting the stage. Use data</a:t>
            </a:r>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BCF4EE6-8EC3-3A4B-8445-8D1CB6BC497E}" type="slidenum">
              <a:rPr lang="en-US" sz="1200"/>
              <a:pPr eaLnBrk="1" hangingPunct="1"/>
              <a:t>12</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These are not only the leaders. Steps 1 &amp; 2 are about setting the stage</a:t>
            </a:r>
          </a:p>
          <a:p>
            <a:pPr eaLnBrk="1" hangingPunct="1">
              <a:spcBef>
                <a:spcPct val="0"/>
              </a:spcBef>
            </a:pPr>
            <a:endParaRPr lang="en-US">
              <a:latin typeface="Calibri"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D1BECC2-8329-2546-B753-03CD21F12FB2}" type="slidenum">
              <a:rPr lang="en-US" sz="1200"/>
              <a:pPr eaLnBrk="1" hangingPunct="1"/>
              <a:t>13</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This is about deciding what to do. </a:t>
            </a:r>
          </a:p>
        </p:txBody>
      </p:sp>
      <p:sp>
        <p:nvSpPr>
          <p:cNvPr id="337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B3C3E51-B3E6-4F45-BABF-D1D440CF81AE}" type="slidenum">
              <a:rPr lang="en-US" sz="1200"/>
              <a:pPr eaLnBrk="1" hangingPunct="1"/>
              <a:t>14</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Make sure as many as possible understand and accept the vision. </a:t>
            </a:r>
            <a:r>
              <a:rPr lang="en-US" dirty="0" smtClean="0">
                <a:solidFill>
                  <a:srgbClr val="FF0000"/>
                </a:solidFill>
                <a:latin typeface="Calibri" charset="0"/>
              </a:rPr>
              <a:t>Link </a:t>
            </a:r>
            <a:r>
              <a:rPr lang="en-US" dirty="0">
                <a:solidFill>
                  <a:srgbClr val="FF0000"/>
                </a:solidFill>
                <a:latin typeface="Calibri" charset="0"/>
              </a:rPr>
              <a:t>all decisions and actions to the vision</a:t>
            </a:r>
          </a:p>
          <a:p>
            <a:pPr eaLnBrk="1" hangingPunct="1">
              <a:spcBef>
                <a:spcPct val="0"/>
              </a:spcBef>
            </a:pPr>
            <a:r>
              <a:rPr lang="en-US" dirty="0">
                <a:solidFill>
                  <a:srgbClr val="FF0000"/>
                </a:solidFill>
                <a:latin typeface="Calibri" charset="0"/>
              </a:rPr>
              <a:t>Address people’s concerns</a:t>
            </a:r>
          </a:p>
          <a:p>
            <a:pPr eaLnBrk="1" hangingPunct="1">
              <a:spcBef>
                <a:spcPct val="0"/>
              </a:spcBef>
            </a:pPr>
            <a:r>
              <a:rPr lang="en-US" dirty="0">
                <a:solidFill>
                  <a:srgbClr val="FF0000"/>
                </a:solidFill>
                <a:latin typeface="Calibri" charset="0"/>
              </a:rPr>
              <a:t>Involve and inform people along every step of the way</a:t>
            </a:r>
          </a:p>
          <a:p>
            <a:pPr eaLnBrk="1" hangingPunct="1">
              <a:spcBef>
                <a:spcPct val="0"/>
              </a:spcBef>
            </a:pPr>
            <a:endParaRPr lang="en-US" dirty="0">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AF9C063-603F-9049-A6DC-4E7C0690D54F}" type="slidenum">
              <a:rPr lang="en-US" sz="1200"/>
              <a:pPr eaLnBrk="1" hangingPunct="1"/>
              <a:t>15</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Calibri" charset="0"/>
              </a:rPr>
              <a:t>What obstacles need to be removed? Who are the blockers? Why are they blocking? Make it a priority by resourcing, time allowances, visits to other schools</a:t>
            </a:r>
            <a:r>
              <a:rPr lang="en-US" dirty="0" smtClean="0">
                <a:latin typeface="Calibri" charset="0"/>
              </a:rPr>
              <a:t>.</a:t>
            </a:r>
            <a:endParaRPr lang="en-US" dirty="0">
              <a:latin typeface="Calibri" charset="0"/>
            </a:endParaRP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8D1D89C-1CCF-2040-9F2D-888911675B00}" type="slidenum">
              <a:rPr lang="en-US" sz="1200"/>
              <a:pPr eaLnBrk="1" hangingPunct="1"/>
              <a:t>16</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Look for positive and incremental changes that support the vision.</a:t>
            </a:r>
          </a:p>
          <a:p>
            <a:pPr eaLnBrk="1" hangingPunct="1">
              <a:spcBef>
                <a:spcPct val="0"/>
              </a:spcBef>
            </a:pPr>
            <a:r>
              <a:rPr lang="en-US">
                <a:latin typeface="Calibri" charset="0"/>
              </a:rPr>
              <a:t>Affirm, acknowledge, celebrate</a:t>
            </a:r>
          </a:p>
          <a:p>
            <a:pPr eaLnBrk="1" hangingPunct="1">
              <a:spcBef>
                <a:spcPct val="0"/>
              </a:spcBef>
            </a:pPr>
            <a:r>
              <a:rPr lang="en-US">
                <a:latin typeface="Calibri" charset="0"/>
              </a:rPr>
              <a:t>Who is already doing something along the right track?</a:t>
            </a:r>
          </a:p>
          <a:p>
            <a:pPr eaLnBrk="1" hangingPunct="1">
              <a:spcBef>
                <a:spcPct val="0"/>
              </a:spcBef>
            </a:pPr>
            <a:endParaRPr lang="en-US">
              <a:latin typeface="Calibri" charset="0"/>
            </a:endParaRPr>
          </a:p>
        </p:txBody>
      </p:sp>
      <p:sp>
        <p:nvSpPr>
          <p:cNvPr id="399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0FA68458-6FE3-E041-B8C8-09EB87504EB6}" type="slidenum">
              <a:rPr lang="en-US" sz="1200"/>
              <a:pPr eaLnBrk="1" hangingPunct="1"/>
              <a:t>17</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C22D22-A0AB-EA44-AEA0-AAA6DC7F56EC}" type="datetimeFigureOut">
              <a:rPr lang="en-US"/>
              <a:pPr>
                <a:defRPr/>
              </a:pPr>
              <a:t>8/15/11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FA96F0-74D1-E44F-98BD-901EC40C8E3F}" type="slidenum">
              <a:rPr lang="en-US"/>
              <a:pPr>
                <a:defRPr/>
              </a:pPr>
              <a:t>‹#›</a:t>
            </a:fld>
            <a:endParaRPr lang="en-US"/>
          </a:p>
        </p:txBody>
      </p:sp>
    </p:spTree>
    <p:extLst>
      <p:ext uri="{BB962C8B-B14F-4D97-AF65-F5344CB8AC3E}">
        <p14:creationId xmlns:p14="http://schemas.microsoft.com/office/powerpoint/2010/main" val="1717518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FC17C4-24B3-F842-91A3-F560ABDA6D18}" type="datetimeFigureOut">
              <a:rPr lang="en-US"/>
              <a:pPr>
                <a:defRPr/>
              </a:pPr>
              <a:t>8/15/11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9E2FEE-BE9D-FB4B-A539-66F1A497919D}" type="slidenum">
              <a:rPr lang="en-US"/>
              <a:pPr>
                <a:defRPr/>
              </a:pPr>
              <a:t>‹#›</a:t>
            </a:fld>
            <a:endParaRPr lang="en-US"/>
          </a:p>
        </p:txBody>
      </p:sp>
    </p:spTree>
    <p:extLst>
      <p:ext uri="{BB962C8B-B14F-4D97-AF65-F5344CB8AC3E}">
        <p14:creationId xmlns:p14="http://schemas.microsoft.com/office/powerpoint/2010/main" val="1184607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F090A6-5DCF-4C44-B78B-0EF80FE4A298}" type="datetimeFigureOut">
              <a:rPr lang="en-US"/>
              <a:pPr>
                <a:defRPr/>
              </a:pPr>
              <a:t>8/15/11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E12B5C-E787-8E44-A21A-6D082D45D344}" type="slidenum">
              <a:rPr lang="en-US"/>
              <a:pPr>
                <a:defRPr/>
              </a:pPr>
              <a:t>‹#›</a:t>
            </a:fld>
            <a:endParaRPr lang="en-US"/>
          </a:p>
        </p:txBody>
      </p:sp>
    </p:spTree>
    <p:extLst>
      <p:ext uri="{BB962C8B-B14F-4D97-AF65-F5344CB8AC3E}">
        <p14:creationId xmlns:p14="http://schemas.microsoft.com/office/powerpoint/2010/main" val="3851524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DBA29D-B697-E749-8104-557C2BDA1F46}" type="datetimeFigureOut">
              <a:rPr lang="en-US"/>
              <a:pPr>
                <a:defRPr/>
              </a:pPr>
              <a:t>8/15/11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04A9DC-67F5-7344-8633-F2ADCBF32550}" type="slidenum">
              <a:rPr lang="en-US"/>
              <a:pPr>
                <a:defRPr/>
              </a:pPr>
              <a:t>‹#›</a:t>
            </a:fld>
            <a:endParaRPr lang="en-US"/>
          </a:p>
        </p:txBody>
      </p:sp>
    </p:spTree>
    <p:extLst>
      <p:ext uri="{BB962C8B-B14F-4D97-AF65-F5344CB8AC3E}">
        <p14:creationId xmlns:p14="http://schemas.microsoft.com/office/powerpoint/2010/main" val="3738832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4B6DC03-73E9-5743-884D-E6858AC8DC14}" type="datetimeFigureOut">
              <a:rPr lang="en-US"/>
              <a:pPr>
                <a:defRPr/>
              </a:pPr>
              <a:t>8/15/11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4FA0D9-5A26-A641-9DAA-737FEE09DE71}" type="slidenum">
              <a:rPr lang="en-US"/>
              <a:pPr>
                <a:defRPr/>
              </a:pPr>
              <a:t>‹#›</a:t>
            </a:fld>
            <a:endParaRPr lang="en-US"/>
          </a:p>
        </p:txBody>
      </p:sp>
    </p:spTree>
    <p:extLst>
      <p:ext uri="{BB962C8B-B14F-4D97-AF65-F5344CB8AC3E}">
        <p14:creationId xmlns:p14="http://schemas.microsoft.com/office/powerpoint/2010/main" val="1320561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F6A7DA3-A1FE-6449-8F6A-79B0E62DE14B}" type="datetimeFigureOut">
              <a:rPr lang="en-US"/>
              <a:pPr>
                <a:defRPr/>
              </a:pPr>
              <a:t>8/15/11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F7D783-DC0E-FC43-9BCD-311577582B25}" type="slidenum">
              <a:rPr lang="en-US"/>
              <a:pPr>
                <a:defRPr/>
              </a:pPr>
              <a:t>‹#›</a:t>
            </a:fld>
            <a:endParaRPr lang="en-US"/>
          </a:p>
        </p:txBody>
      </p:sp>
    </p:spTree>
    <p:extLst>
      <p:ext uri="{BB962C8B-B14F-4D97-AF65-F5344CB8AC3E}">
        <p14:creationId xmlns:p14="http://schemas.microsoft.com/office/powerpoint/2010/main" val="4279115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55C4D77-2004-B84A-A3CE-8B76D157788F}" type="datetimeFigureOut">
              <a:rPr lang="en-US"/>
              <a:pPr>
                <a:defRPr/>
              </a:pPr>
              <a:t>8/15/11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57175C0-92C0-AF40-AAA7-2B37EB773D53}" type="slidenum">
              <a:rPr lang="en-US"/>
              <a:pPr>
                <a:defRPr/>
              </a:pPr>
              <a:t>‹#›</a:t>
            </a:fld>
            <a:endParaRPr lang="en-US"/>
          </a:p>
        </p:txBody>
      </p:sp>
    </p:spTree>
    <p:extLst>
      <p:ext uri="{BB962C8B-B14F-4D97-AF65-F5344CB8AC3E}">
        <p14:creationId xmlns:p14="http://schemas.microsoft.com/office/powerpoint/2010/main" val="128176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394FE55-AA48-0547-8C46-99F9098CF76D}" type="datetimeFigureOut">
              <a:rPr lang="en-US"/>
              <a:pPr>
                <a:defRPr/>
              </a:pPr>
              <a:t>8/15/11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BF98858-AB08-1D45-B53B-B73C4657EAB6}" type="slidenum">
              <a:rPr lang="en-US"/>
              <a:pPr>
                <a:defRPr/>
              </a:pPr>
              <a:t>‹#›</a:t>
            </a:fld>
            <a:endParaRPr lang="en-US"/>
          </a:p>
        </p:txBody>
      </p:sp>
    </p:spTree>
    <p:extLst>
      <p:ext uri="{BB962C8B-B14F-4D97-AF65-F5344CB8AC3E}">
        <p14:creationId xmlns:p14="http://schemas.microsoft.com/office/powerpoint/2010/main" val="4060508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A2EFF2-B44D-A441-81E4-2C81E1073ED2}" type="datetimeFigureOut">
              <a:rPr lang="en-US"/>
              <a:pPr>
                <a:defRPr/>
              </a:pPr>
              <a:t>8/15/11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2F53D35-5C2D-D645-B118-194986B2F4BB}" type="slidenum">
              <a:rPr lang="en-US"/>
              <a:pPr>
                <a:defRPr/>
              </a:pPr>
              <a:t>‹#›</a:t>
            </a:fld>
            <a:endParaRPr lang="en-US"/>
          </a:p>
        </p:txBody>
      </p:sp>
    </p:spTree>
    <p:extLst>
      <p:ext uri="{BB962C8B-B14F-4D97-AF65-F5344CB8AC3E}">
        <p14:creationId xmlns:p14="http://schemas.microsoft.com/office/powerpoint/2010/main" val="3826949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97D390-ED6E-344D-9C5C-2C5DB43FD355}" type="datetimeFigureOut">
              <a:rPr lang="en-US"/>
              <a:pPr>
                <a:defRPr/>
              </a:pPr>
              <a:t>8/15/11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FE4A67-B8B6-2248-9BD0-17B3A5BBD3EE}" type="slidenum">
              <a:rPr lang="en-US"/>
              <a:pPr>
                <a:defRPr/>
              </a:pPr>
              <a:t>‹#›</a:t>
            </a:fld>
            <a:endParaRPr lang="en-US"/>
          </a:p>
        </p:txBody>
      </p:sp>
    </p:spTree>
    <p:extLst>
      <p:ext uri="{BB962C8B-B14F-4D97-AF65-F5344CB8AC3E}">
        <p14:creationId xmlns:p14="http://schemas.microsoft.com/office/powerpoint/2010/main" val="387497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463F62A-97A8-0443-98F3-925773C16397}" type="datetimeFigureOut">
              <a:rPr lang="en-US"/>
              <a:pPr>
                <a:defRPr/>
              </a:pPr>
              <a:t>8/15/11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47A089C-88E8-8B4C-8607-7BFB6C403A85}" type="slidenum">
              <a:rPr lang="en-US"/>
              <a:pPr>
                <a:defRPr/>
              </a:pPr>
              <a:t>‹#›</a:t>
            </a:fld>
            <a:endParaRPr lang="en-US"/>
          </a:p>
        </p:txBody>
      </p:sp>
    </p:spTree>
    <p:extLst>
      <p:ext uri="{BB962C8B-B14F-4D97-AF65-F5344CB8AC3E}">
        <p14:creationId xmlns:p14="http://schemas.microsoft.com/office/powerpoint/2010/main" val="15917119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alpha val="64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19C80709-6C58-1945-A66B-89FB5C97A4EA}" type="datetimeFigureOut">
              <a:rPr lang="en-US"/>
              <a:pPr>
                <a:defRPr/>
              </a:pPr>
              <a:t>8/15/11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5E855407-3428-274E-AA0B-A71ED6BA1DD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3"/>
          <p:cNvSpPr>
            <a:spLocks noGrp="1"/>
          </p:cNvSpPr>
          <p:nvPr>
            <p:ph type="ctrTitle"/>
          </p:nvPr>
        </p:nvSpPr>
        <p:spPr>
          <a:xfrm>
            <a:off x="728663" y="2008188"/>
            <a:ext cx="7772400" cy="1470025"/>
          </a:xfrm>
        </p:spPr>
        <p:txBody>
          <a:bodyPr/>
          <a:lstStyle/>
          <a:p>
            <a:pPr eaLnBrk="1" hangingPunct="1"/>
            <a:r>
              <a:rPr lang="en-US">
                <a:latin typeface="Calibri" charset="0"/>
              </a:rPr>
              <a:t>Leadership for learning: context matters</a:t>
            </a:r>
          </a:p>
        </p:txBody>
      </p:sp>
      <p:sp>
        <p:nvSpPr>
          <p:cNvPr id="5" name="Subtitle 4"/>
          <p:cNvSpPr>
            <a:spLocks noGrp="1"/>
          </p:cNvSpPr>
          <p:nvPr>
            <p:ph type="subTitle" idx="1"/>
          </p:nvPr>
        </p:nvSpPr>
        <p:spPr>
          <a:xfrm>
            <a:off x="2270125" y="3960813"/>
            <a:ext cx="6400800" cy="1282700"/>
          </a:xfrm>
        </p:spPr>
        <p:txBody>
          <a:bodyPr rtlCol="0">
            <a:normAutofit/>
          </a:bodyPr>
          <a:lstStyle/>
          <a:p>
            <a:pPr algn="r" eaLnBrk="1" fontAlgn="auto" hangingPunct="1">
              <a:spcAft>
                <a:spcPts val="0"/>
              </a:spcAft>
              <a:buFont typeface="Arial"/>
              <a:buNone/>
              <a:defRPr/>
            </a:pPr>
            <a:r>
              <a:rPr lang="en-US" sz="2000" dirty="0" smtClean="0">
                <a:solidFill>
                  <a:schemeClr val="tx1"/>
                </a:solidFill>
                <a:latin typeface="Arial"/>
                <a:ea typeface="+mn-ea"/>
                <a:cs typeface="Arial"/>
              </a:rPr>
              <a:t>Workshop conducted at the CEOM  Annual Secondary</a:t>
            </a:r>
          </a:p>
          <a:p>
            <a:pPr algn="r" eaLnBrk="1" fontAlgn="auto" hangingPunct="1">
              <a:spcAft>
                <a:spcPts val="0"/>
              </a:spcAft>
              <a:buFont typeface="Arial"/>
              <a:buNone/>
              <a:defRPr/>
            </a:pPr>
            <a:r>
              <a:rPr lang="en-US" sz="2000" dirty="0" smtClean="0">
                <a:solidFill>
                  <a:schemeClr val="tx1"/>
                </a:solidFill>
                <a:latin typeface="Arial"/>
                <a:ea typeface="+mn-ea"/>
                <a:cs typeface="Arial"/>
              </a:rPr>
              <a:t> Learning and Teaching Conference</a:t>
            </a:r>
          </a:p>
          <a:p>
            <a:pPr algn="r" eaLnBrk="1" fontAlgn="auto" hangingPunct="1">
              <a:spcAft>
                <a:spcPts val="0"/>
              </a:spcAft>
              <a:buFont typeface="Arial"/>
              <a:buNone/>
              <a:defRPr/>
            </a:pPr>
            <a:r>
              <a:rPr lang="en-US" sz="2000" dirty="0" smtClean="0">
                <a:solidFill>
                  <a:srgbClr val="000000"/>
                </a:solidFill>
                <a:latin typeface="Arial"/>
                <a:ea typeface="+mn-ea"/>
                <a:cs typeface="Arial"/>
              </a:rPr>
              <a:t>12 August 2011</a:t>
            </a:r>
          </a:p>
          <a:p>
            <a:pPr eaLnBrk="1" fontAlgn="auto" hangingPunct="1">
              <a:spcAft>
                <a:spcPts val="0"/>
              </a:spcAft>
              <a:buFont typeface="Arial"/>
              <a:buNone/>
              <a:defRPr/>
            </a:pPr>
            <a:endParaRPr lang="en-US" sz="2600" dirty="0" smtClean="0">
              <a:solidFill>
                <a:srgbClr val="000000"/>
              </a:solidFill>
              <a:latin typeface="Arial"/>
              <a:ea typeface="+mn-ea"/>
              <a:cs typeface="Arial"/>
            </a:endParaRPr>
          </a:p>
        </p:txBody>
      </p:sp>
      <p:pic>
        <p:nvPicPr>
          <p:cNvPr id="1536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97425" y="5243513"/>
            <a:ext cx="3873500"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z="3600">
                <a:latin typeface="Calibri" charset="0"/>
              </a:rPr>
              <a:t>The scenario</a:t>
            </a:r>
          </a:p>
        </p:txBody>
      </p:sp>
      <p:sp>
        <p:nvSpPr>
          <p:cNvPr id="3" name="Content Placeholder 2"/>
          <p:cNvSpPr>
            <a:spLocks noGrp="1"/>
          </p:cNvSpPr>
          <p:nvPr>
            <p:ph idx="1"/>
          </p:nvPr>
        </p:nvSpPr>
        <p:spPr/>
        <p:txBody>
          <a:bodyPr rtlCol="0">
            <a:normAutofit fontScale="92500" lnSpcReduction="10000"/>
          </a:bodyPr>
          <a:lstStyle/>
          <a:p>
            <a:pPr marL="0" indent="0" eaLnBrk="1" fontAlgn="auto" hangingPunct="1">
              <a:spcAft>
                <a:spcPts val="0"/>
              </a:spcAft>
              <a:buFont typeface="Arial"/>
              <a:buNone/>
              <a:defRPr/>
            </a:pPr>
            <a:r>
              <a:rPr lang="en-US" sz="3500" dirty="0" smtClean="0">
                <a:solidFill>
                  <a:srgbClr val="0000FF"/>
                </a:solidFill>
                <a:ea typeface="+mn-ea"/>
                <a:cs typeface="+mn-cs"/>
              </a:rPr>
              <a:t>Your school’s strategy plan articulates a clear mandate to implement contemporary learning practices in all areas of the curriculum by 2013. As a learning and teaching leader in the school, your job is to lead these changes</a:t>
            </a:r>
            <a:r>
              <a:rPr lang="en-US" sz="3500" dirty="0" smtClean="0">
                <a:ea typeface="+mn-ea"/>
                <a:cs typeface="+mn-cs"/>
              </a:rPr>
              <a:t>.</a:t>
            </a:r>
          </a:p>
          <a:p>
            <a:pPr marL="0" indent="0" eaLnBrk="1" fontAlgn="auto" hangingPunct="1">
              <a:spcAft>
                <a:spcPts val="0"/>
              </a:spcAft>
              <a:buFont typeface="Arial"/>
              <a:buNone/>
              <a:defRPr/>
            </a:pPr>
            <a:endParaRPr lang="en-US" dirty="0" smtClean="0">
              <a:ea typeface="+mn-ea"/>
              <a:cs typeface="+mn-cs"/>
            </a:endParaRPr>
          </a:p>
          <a:p>
            <a:pPr marL="0" indent="0" eaLnBrk="1" fontAlgn="auto" hangingPunct="1">
              <a:spcAft>
                <a:spcPts val="0"/>
              </a:spcAft>
              <a:buFont typeface="Arial" charset="0"/>
              <a:buNone/>
              <a:defRPr/>
            </a:pPr>
            <a:r>
              <a:rPr lang="en-US" sz="3500" dirty="0" smtClean="0">
                <a:solidFill>
                  <a:srgbClr val="F79646"/>
                </a:solidFill>
                <a:ea typeface="+mn-ea"/>
                <a:cs typeface="+mn-cs"/>
              </a:rPr>
              <a:t>THE TASK</a:t>
            </a:r>
            <a:r>
              <a:rPr lang="en-US" dirty="0" smtClean="0">
                <a:ea typeface="+mn-ea"/>
                <a:cs typeface="+mn-cs"/>
              </a:rPr>
              <a:t/>
            </a:r>
            <a:br>
              <a:rPr lang="en-US" dirty="0" smtClean="0">
                <a:ea typeface="+mn-ea"/>
                <a:cs typeface="+mn-cs"/>
              </a:rPr>
            </a:br>
            <a:r>
              <a:rPr lang="en-US" sz="3000" dirty="0" smtClean="0">
                <a:ea typeface="+mn-ea"/>
                <a:cs typeface="+mn-cs"/>
              </a:rPr>
              <a:t>Using </a:t>
            </a:r>
            <a:r>
              <a:rPr lang="en-US" sz="3000" dirty="0" err="1" smtClean="0">
                <a:ea typeface="+mn-ea"/>
                <a:cs typeface="+mn-cs"/>
              </a:rPr>
              <a:t>Kotter’s</a:t>
            </a:r>
            <a:r>
              <a:rPr lang="en-US" sz="3000" dirty="0" smtClean="0">
                <a:ea typeface="+mn-ea"/>
                <a:cs typeface="+mn-cs"/>
              </a:rPr>
              <a:t> 8 step approach to change management, what actions could you take to </a:t>
            </a:r>
            <a:r>
              <a:rPr lang="en-US" sz="3000" dirty="0" err="1" smtClean="0">
                <a:ea typeface="+mn-ea"/>
                <a:cs typeface="+mn-cs"/>
              </a:rPr>
              <a:t>maximise</a:t>
            </a:r>
            <a:r>
              <a:rPr lang="en-US" sz="3000" dirty="0" smtClean="0">
                <a:ea typeface="+mn-ea"/>
                <a:cs typeface="+mn-cs"/>
              </a:rPr>
              <a:t> your leadership effect?</a:t>
            </a:r>
            <a:endParaRPr lang="en-US" dirty="0" smtClean="0">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lnSpc>
                <a:spcPct val="80000"/>
              </a:lnSpc>
              <a:spcAft>
                <a:spcPts val="0"/>
              </a:spcAft>
              <a:defRPr/>
            </a:pPr>
            <a:r>
              <a:rPr lang="en-US" sz="3600" dirty="0" smtClean="0">
                <a:ea typeface="+mj-ea"/>
                <a:cs typeface="+mj-cs"/>
              </a:rPr>
              <a:t>A strategic framework for change management</a:t>
            </a:r>
          </a:p>
        </p:txBody>
      </p:sp>
      <p:sp>
        <p:nvSpPr>
          <p:cNvPr id="3" name="Content Placeholder 2"/>
          <p:cNvSpPr>
            <a:spLocks noGrp="1"/>
          </p:cNvSpPr>
          <p:nvPr>
            <p:ph idx="1"/>
          </p:nvPr>
        </p:nvSpPr>
        <p:spPr>
          <a:xfrm>
            <a:off x="457200" y="1600200"/>
            <a:ext cx="8229600" cy="4762500"/>
          </a:xfrm>
        </p:spPr>
        <p:txBody>
          <a:bodyPr rtlCol="0">
            <a:normAutofit fontScale="77500" lnSpcReduction="20000"/>
          </a:bodyPr>
          <a:lstStyle/>
          <a:p>
            <a:pPr marL="0" indent="0" eaLnBrk="1" fontAlgn="auto" hangingPunct="1">
              <a:spcAft>
                <a:spcPts val="0"/>
              </a:spcAft>
              <a:buFont typeface="Arial"/>
              <a:buNone/>
              <a:defRPr/>
            </a:pPr>
            <a:r>
              <a:rPr lang="en-US" sz="4100" dirty="0" err="1" smtClean="0">
                <a:ea typeface="+mn-ea"/>
                <a:cs typeface="+mn-cs"/>
              </a:rPr>
              <a:t>Kotter’s</a:t>
            </a:r>
            <a:r>
              <a:rPr lang="en-US" sz="4100" dirty="0" smtClean="0">
                <a:ea typeface="+mn-ea"/>
                <a:cs typeface="+mn-cs"/>
              </a:rPr>
              <a:t> 8 step approach to change management</a:t>
            </a:r>
          </a:p>
          <a:p>
            <a:pPr marL="514350" indent="-514350" eaLnBrk="1" fontAlgn="auto" hangingPunct="1">
              <a:spcAft>
                <a:spcPts val="0"/>
              </a:spcAft>
              <a:buFont typeface="+mj-lt"/>
              <a:buAutoNum type="arabicPeriod"/>
              <a:defRPr/>
            </a:pPr>
            <a:r>
              <a:rPr lang="en-US" sz="4100" dirty="0" smtClean="0">
                <a:ea typeface="+mn-ea"/>
                <a:cs typeface="+mn-cs"/>
              </a:rPr>
              <a:t>Create a sense of urgency</a:t>
            </a:r>
          </a:p>
          <a:p>
            <a:pPr marL="514350" indent="-514350" eaLnBrk="1" fontAlgn="auto" hangingPunct="1">
              <a:spcAft>
                <a:spcPts val="0"/>
              </a:spcAft>
              <a:buFont typeface="+mj-lt"/>
              <a:buAutoNum type="arabicPeriod"/>
              <a:defRPr/>
            </a:pPr>
            <a:r>
              <a:rPr lang="en-US" sz="4100" dirty="0" smtClean="0">
                <a:ea typeface="+mn-ea"/>
                <a:cs typeface="+mn-cs"/>
              </a:rPr>
              <a:t>Pull together the guiding team</a:t>
            </a:r>
          </a:p>
          <a:p>
            <a:pPr marL="514350" indent="-514350" eaLnBrk="1" fontAlgn="auto" hangingPunct="1">
              <a:spcAft>
                <a:spcPts val="0"/>
              </a:spcAft>
              <a:buFont typeface="+mj-lt"/>
              <a:buAutoNum type="arabicPeriod"/>
              <a:defRPr/>
            </a:pPr>
            <a:r>
              <a:rPr lang="en-US" sz="4100" dirty="0" smtClean="0">
                <a:ea typeface="+mn-ea"/>
                <a:cs typeface="+mn-cs"/>
              </a:rPr>
              <a:t>Develop the change vision and strategy</a:t>
            </a:r>
          </a:p>
          <a:p>
            <a:pPr marL="514350" indent="-514350" eaLnBrk="1" fontAlgn="auto" hangingPunct="1">
              <a:spcAft>
                <a:spcPts val="0"/>
              </a:spcAft>
              <a:buFont typeface="+mj-lt"/>
              <a:buAutoNum type="arabicPeriod"/>
              <a:defRPr/>
            </a:pPr>
            <a:r>
              <a:rPr lang="en-US" sz="4100" dirty="0" smtClean="0">
                <a:ea typeface="+mn-ea"/>
                <a:cs typeface="+mn-cs"/>
              </a:rPr>
              <a:t>Communicate for understanding and buy in</a:t>
            </a:r>
          </a:p>
          <a:p>
            <a:pPr marL="514350" indent="-514350" eaLnBrk="1" fontAlgn="auto" hangingPunct="1">
              <a:spcAft>
                <a:spcPts val="0"/>
              </a:spcAft>
              <a:buFont typeface="+mj-lt"/>
              <a:buAutoNum type="arabicPeriod"/>
              <a:defRPr/>
            </a:pPr>
            <a:r>
              <a:rPr lang="en-US" sz="4100" dirty="0" smtClean="0">
                <a:ea typeface="+mn-ea"/>
                <a:cs typeface="+mn-cs"/>
              </a:rPr>
              <a:t>Empower others to act</a:t>
            </a:r>
          </a:p>
          <a:p>
            <a:pPr marL="514350" indent="-514350" eaLnBrk="1" fontAlgn="auto" hangingPunct="1">
              <a:spcAft>
                <a:spcPts val="0"/>
              </a:spcAft>
              <a:buFont typeface="+mj-lt"/>
              <a:buAutoNum type="arabicPeriod"/>
              <a:defRPr/>
            </a:pPr>
            <a:r>
              <a:rPr lang="en-US" sz="4100" dirty="0" smtClean="0">
                <a:ea typeface="+mn-ea"/>
                <a:cs typeface="+mn-cs"/>
              </a:rPr>
              <a:t>Produce short term wins</a:t>
            </a:r>
          </a:p>
          <a:p>
            <a:pPr marL="514350" indent="-514350" eaLnBrk="1" fontAlgn="auto" hangingPunct="1">
              <a:spcAft>
                <a:spcPts val="0"/>
              </a:spcAft>
              <a:buFont typeface="+mj-lt"/>
              <a:buAutoNum type="arabicPeriod"/>
              <a:defRPr/>
            </a:pPr>
            <a:r>
              <a:rPr lang="en-US" sz="4100" dirty="0" smtClean="0">
                <a:ea typeface="+mn-ea"/>
                <a:cs typeface="+mn-cs"/>
              </a:rPr>
              <a:t>Don’t let up</a:t>
            </a:r>
          </a:p>
          <a:p>
            <a:pPr marL="514350" indent="-514350" eaLnBrk="1" fontAlgn="auto" hangingPunct="1">
              <a:spcAft>
                <a:spcPts val="0"/>
              </a:spcAft>
              <a:buFont typeface="+mj-lt"/>
              <a:buAutoNum type="arabicPeriod"/>
              <a:defRPr/>
            </a:pPr>
            <a:r>
              <a:rPr lang="en-US" sz="4100" dirty="0" smtClean="0">
                <a:ea typeface="+mn-ea"/>
                <a:cs typeface="+mn-cs"/>
              </a:rPr>
              <a:t>Create a new culture</a:t>
            </a:r>
          </a:p>
          <a:p>
            <a:pPr marL="0" indent="0" algn="r" eaLnBrk="1" fontAlgn="auto" hangingPunct="1">
              <a:spcAft>
                <a:spcPts val="0"/>
              </a:spcAft>
              <a:buFont typeface="Arial" charset="0"/>
              <a:buNone/>
              <a:defRPr/>
            </a:pPr>
            <a:r>
              <a:rPr lang="en-US" sz="2600" dirty="0" smtClean="0">
                <a:ea typeface="+mn-ea"/>
                <a:cs typeface="+mn-cs"/>
              </a:rPr>
              <a:t>John </a:t>
            </a:r>
            <a:r>
              <a:rPr lang="en-US" sz="2600" dirty="0" err="1" smtClean="0">
                <a:ea typeface="+mn-ea"/>
                <a:cs typeface="+mn-cs"/>
              </a:rPr>
              <a:t>Kotter</a:t>
            </a:r>
            <a:r>
              <a:rPr lang="en-US" sz="2600" dirty="0">
                <a:ea typeface="+mn-ea"/>
                <a:cs typeface="+mn-cs"/>
              </a:rPr>
              <a:t> </a:t>
            </a:r>
            <a:r>
              <a:rPr lang="en-US" sz="2600" dirty="0" smtClean="0">
                <a:ea typeface="+mn-ea"/>
                <a:cs typeface="+mn-cs"/>
              </a:rPr>
              <a:t>(1996)</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lnSpc>
                <a:spcPct val="80000"/>
              </a:lnSpc>
              <a:defRPr/>
            </a:pPr>
            <a:r>
              <a:rPr lang="en-US" sz="2800" dirty="0" smtClean="0">
                <a:solidFill>
                  <a:schemeClr val="accent6"/>
                </a:solidFill>
                <a:latin typeface="Calibri" charset="0"/>
              </a:rPr>
              <a:t>Step 1</a:t>
            </a:r>
            <a:r>
              <a:rPr lang="en-US" sz="3600" dirty="0" smtClean="0">
                <a:solidFill>
                  <a:schemeClr val="accent6"/>
                </a:solidFill>
                <a:latin typeface="Calibri" charset="0"/>
              </a:rPr>
              <a:t/>
            </a:r>
            <a:br>
              <a:rPr lang="en-US" sz="3600" dirty="0" smtClean="0">
                <a:solidFill>
                  <a:schemeClr val="accent6"/>
                </a:solidFill>
                <a:latin typeface="Calibri" charset="0"/>
              </a:rPr>
            </a:br>
            <a:r>
              <a:rPr lang="en-US" sz="3600" dirty="0" smtClean="0">
                <a:latin typeface="Calibri" charset="0"/>
              </a:rPr>
              <a:t> </a:t>
            </a:r>
            <a:r>
              <a:rPr lang="en-US" sz="3600" dirty="0">
                <a:latin typeface="Calibri" charset="0"/>
              </a:rPr>
              <a:t>Create a sense of </a:t>
            </a:r>
            <a:r>
              <a:rPr lang="en-US" sz="3600" dirty="0" smtClean="0">
                <a:latin typeface="Calibri" charset="0"/>
              </a:rPr>
              <a:t>urgency</a:t>
            </a:r>
            <a:br>
              <a:rPr lang="en-US" sz="3600" dirty="0" smtClean="0">
                <a:latin typeface="Calibri" charset="0"/>
              </a:rPr>
            </a:br>
            <a:endParaRPr lang="en-US" sz="2800" dirty="0">
              <a:solidFill>
                <a:schemeClr val="accent6"/>
              </a:solidFill>
              <a:latin typeface="Calibri" charset="0"/>
            </a:endParaRPr>
          </a:p>
        </p:txBody>
      </p:sp>
      <p:sp>
        <p:nvSpPr>
          <p:cNvPr id="28674" name="Content Placeholder 2"/>
          <p:cNvSpPr>
            <a:spLocks noGrp="1"/>
          </p:cNvSpPr>
          <p:nvPr>
            <p:ph idx="1"/>
          </p:nvPr>
        </p:nvSpPr>
        <p:spPr/>
        <p:txBody>
          <a:bodyPr/>
          <a:lstStyle/>
          <a:p>
            <a:pPr marL="0" indent="0" eaLnBrk="1" hangingPunct="1">
              <a:buFont typeface="Arial" charset="0"/>
              <a:buNone/>
            </a:pPr>
            <a:endParaRPr lang="en-US">
              <a:latin typeface="Calibri" charset="0"/>
            </a:endParaRPr>
          </a:p>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are you going to heighten the awareness of the issue and convince people of the importance of  acting immediately?</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lnSpc>
                <a:spcPct val="80000"/>
              </a:lnSpc>
              <a:spcAft>
                <a:spcPts val="0"/>
              </a:spcAft>
              <a:defRPr/>
            </a:pPr>
            <a:r>
              <a:rPr lang="en-US" sz="2800" dirty="0">
                <a:solidFill>
                  <a:srgbClr val="F79646"/>
                </a:solidFill>
              </a:rPr>
              <a:t>Step 2</a:t>
            </a:r>
            <a:r>
              <a:rPr lang="en-US" sz="3600" dirty="0">
                <a:solidFill>
                  <a:srgbClr val="F79646"/>
                </a:solidFill>
              </a:rPr>
              <a:t> </a:t>
            </a:r>
            <a:r>
              <a:rPr lang="en-US" sz="3600" dirty="0" smtClean="0">
                <a:solidFill>
                  <a:srgbClr val="F79646"/>
                </a:solidFill>
              </a:rPr>
              <a:t/>
            </a:r>
            <a:br>
              <a:rPr lang="en-US" sz="3600" dirty="0" smtClean="0">
                <a:solidFill>
                  <a:srgbClr val="F79646"/>
                </a:solidFill>
              </a:rPr>
            </a:br>
            <a:r>
              <a:rPr lang="en-US" sz="3600" dirty="0" smtClean="0">
                <a:ea typeface="+mj-ea"/>
                <a:cs typeface="+mj-cs"/>
              </a:rPr>
              <a:t>Pull together the guiding team</a:t>
            </a:r>
            <a:br>
              <a:rPr lang="en-US" sz="3600" dirty="0" smtClean="0">
                <a:ea typeface="+mj-ea"/>
                <a:cs typeface="+mj-cs"/>
              </a:rPr>
            </a:br>
            <a:endParaRPr lang="en-US" sz="2800" dirty="0" smtClean="0">
              <a:solidFill>
                <a:srgbClr val="F79646"/>
              </a:solidFill>
              <a:ea typeface="+mj-ea"/>
              <a:cs typeface="+mj-cs"/>
            </a:endParaRPr>
          </a:p>
        </p:txBody>
      </p:sp>
      <p:sp>
        <p:nvSpPr>
          <p:cNvPr id="26626" name="Content Placeholder 2"/>
          <p:cNvSpPr>
            <a:spLocks noGrp="1"/>
          </p:cNvSpPr>
          <p:nvPr>
            <p:ph idx="1"/>
          </p:nvPr>
        </p:nvSpPr>
        <p:spPr>
          <a:xfrm>
            <a:off x="457200" y="1600200"/>
            <a:ext cx="8229600" cy="4762500"/>
          </a:xfrm>
        </p:spPr>
        <p:txBody>
          <a:bodyPr/>
          <a:lstStyle/>
          <a:p>
            <a:pPr eaLnBrk="1" hangingPunct="1">
              <a:defRPr/>
            </a:pPr>
            <a:r>
              <a:rPr lang="en-US" dirty="0" smtClean="0">
                <a:latin typeface="Calibri" charset="0"/>
              </a:rPr>
              <a:t>Who are the potential change </a:t>
            </a:r>
            <a:r>
              <a:rPr lang="en-US" dirty="0">
                <a:latin typeface="Calibri" charset="0"/>
              </a:rPr>
              <a:t>agents in your </a:t>
            </a:r>
            <a:r>
              <a:rPr lang="en-US" dirty="0" smtClean="0">
                <a:latin typeface="Calibri" charset="0"/>
              </a:rPr>
              <a:t>school?</a:t>
            </a:r>
            <a:endParaRPr lang="en-US" dirty="0">
              <a:latin typeface="Calibri" charset="0"/>
            </a:endParaRPr>
          </a:p>
          <a:p>
            <a:pPr eaLnBrk="1" hangingPunct="1">
              <a:defRPr/>
            </a:pPr>
            <a:r>
              <a:rPr lang="en-US" dirty="0" smtClean="0">
                <a:latin typeface="Calibri" charset="0"/>
              </a:rPr>
              <a:t>How </a:t>
            </a:r>
            <a:r>
              <a:rPr lang="en-US" dirty="0">
                <a:latin typeface="Calibri" charset="0"/>
              </a:rPr>
              <a:t>can you get them to be part of a special team that will </a:t>
            </a:r>
            <a:r>
              <a:rPr lang="en-US" dirty="0" smtClean="0">
                <a:latin typeface="Calibri" charset="0"/>
              </a:rPr>
              <a:t>work together in leading </a:t>
            </a:r>
            <a:r>
              <a:rPr lang="en-US" dirty="0">
                <a:latin typeface="Calibri" charset="0"/>
              </a:rPr>
              <a:t>the </a:t>
            </a:r>
            <a:r>
              <a:rPr lang="en-US" dirty="0" smtClean="0">
                <a:latin typeface="Calibri" charset="0"/>
              </a:rPr>
              <a:t>changes?</a:t>
            </a:r>
          </a:p>
          <a:p>
            <a:pPr eaLnBrk="1" hangingPunct="1">
              <a:defRPr/>
            </a:pPr>
            <a:r>
              <a:rPr lang="en-US" dirty="0" smtClean="0">
                <a:latin typeface="Calibri" charset="0"/>
              </a:rPr>
              <a:t>How </a:t>
            </a:r>
            <a:r>
              <a:rPr lang="en-US" dirty="0">
                <a:latin typeface="Calibri" charset="0"/>
              </a:rPr>
              <a:t>do you select </a:t>
            </a:r>
            <a:r>
              <a:rPr lang="en-US" dirty="0" smtClean="0">
                <a:latin typeface="Calibri" charset="0"/>
              </a:rPr>
              <a:t>the members so </a:t>
            </a:r>
            <a:r>
              <a:rPr lang="en-US" dirty="0">
                <a:latin typeface="Calibri" charset="0"/>
              </a:rPr>
              <a:t>that there is a balance of </a:t>
            </a:r>
            <a:r>
              <a:rPr lang="en-US" dirty="0" smtClean="0">
                <a:latin typeface="Calibri" charset="0"/>
              </a:rPr>
              <a:t>skills, sufficient political </a:t>
            </a:r>
            <a:r>
              <a:rPr lang="en-US" dirty="0">
                <a:latin typeface="Calibri" charset="0"/>
              </a:rPr>
              <a:t>capital, </a:t>
            </a:r>
            <a:r>
              <a:rPr lang="en-US" dirty="0" smtClean="0">
                <a:latin typeface="Calibri" charset="0"/>
              </a:rPr>
              <a:t>willingness and capacity to lead, from different areas of expertise </a:t>
            </a:r>
            <a:r>
              <a:rPr lang="en-US" dirty="0" err="1" smtClean="0">
                <a:latin typeface="Calibri" charset="0"/>
              </a:rPr>
              <a:t>etc</a:t>
            </a:r>
            <a:endParaRPr lang="en-US" dirty="0" smtClean="0">
              <a:latin typeface="Calibri" charset="0"/>
            </a:endParaRPr>
          </a:p>
          <a:p>
            <a:pPr marL="0" indent="0" eaLnBrk="1" hangingPunct="1">
              <a:buFont typeface="Arial" charset="0"/>
              <a:buNone/>
              <a:defRPr/>
            </a:pPr>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8775"/>
            <a:ext cx="8229600" cy="1430338"/>
          </a:xfrm>
        </p:spPr>
        <p:txBody>
          <a:bodyPr rtlCol="0">
            <a:noAutofit/>
          </a:bodyPr>
          <a:lstStyle/>
          <a:p>
            <a:pPr eaLnBrk="1" fontAlgn="auto" hangingPunct="1">
              <a:lnSpc>
                <a:spcPct val="80000"/>
              </a:lnSpc>
              <a:spcAft>
                <a:spcPts val="0"/>
              </a:spcAft>
              <a:defRPr/>
            </a:pPr>
            <a:r>
              <a:rPr lang="en-US" sz="2800" dirty="0">
                <a:solidFill>
                  <a:srgbClr val="F79646"/>
                </a:solidFill>
              </a:rPr>
              <a:t>Step </a:t>
            </a:r>
            <a:r>
              <a:rPr lang="en-US" sz="2800" dirty="0" smtClean="0">
                <a:solidFill>
                  <a:srgbClr val="F79646"/>
                </a:solidFill>
              </a:rPr>
              <a:t>3</a:t>
            </a:r>
            <a:r>
              <a:rPr lang="en-US" sz="3600" dirty="0" smtClean="0">
                <a:solidFill>
                  <a:srgbClr val="F79646"/>
                </a:solidFill>
              </a:rPr>
              <a:t/>
            </a:r>
            <a:br>
              <a:rPr lang="en-US" sz="3600" dirty="0" smtClean="0">
                <a:solidFill>
                  <a:srgbClr val="F79646"/>
                </a:solidFill>
              </a:rPr>
            </a:br>
            <a:r>
              <a:rPr lang="en-US" sz="3600" dirty="0" smtClean="0">
                <a:ea typeface="+mj-ea"/>
                <a:cs typeface="+mj-cs"/>
              </a:rPr>
              <a:t>Develop the vision and strategy for the change</a:t>
            </a:r>
            <a:br>
              <a:rPr lang="en-US" sz="3600" dirty="0" smtClean="0">
                <a:ea typeface="+mj-ea"/>
                <a:cs typeface="+mj-cs"/>
              </a:rPr>
            </a:br>
            <a:endParaRPr lang="en-US" sz="2800" dirty="0" smtClean="0">
              <a:solidFill>
                <a:srgbClr val="F79646"/>
              </a:solidFill>
              <a:ea typeface="+mj-ea"/>
              <a:cs typeface="+mj-cs"/>
            </a:endParaRPr>
          </a:p>
        </p:txBody>
      </p:sp>
      <p:sp>
        <p:nvSpPr>
          <p:cNvPr id="3" name="Content Placeholder 2"/>
          <p:cNvSpPr>
            <a:spLocks noGrp="1"/>
          </p:cNvSpPr>
          <p:nvPr>
            <p:ph idx="1"/>
          </p:nvPr>
        </p:nvSpPr>
        <p:spPr/>
        <p:txBody>
          <a:bodyPr rtlCol="0">
            <a:normAutofit/>
          </a:bodyPr>
          <a:lstStyle/>
          <a:p>
            <a:pPr eaLnBrk="1" fontAlgn="auto" hangingPunct="1">
              <a:spcAft>
                <a:spcPts val="0"/>
              </a:spcAft>
              <a:buFont typeface="Arial"/>
              <a:buChar char="•"/>
              <a:defRPr/>
            </a:pPr>
            <a:endParaRPr lang="en-US" dirty="0" smtClean="0">
              <a:ea typeface="+mn-ea"/>
              <a:cs typeface="+mn-cs"/>
            </a:endParaRPr>
          </a:p>
          <a:p>
            <a:pPr marL="0" indent="0" eaLnBrk="1" fontAlgn="auto" hangingPunct="1">
              <a:spcAft>
                <a:spcPts val="0"/>
              </a:spcAft>
              <a:buFont typeface="Arial" charset="0"/>
              <a:buNone/>
              <a:defRPr/>
            </a:pPr>
            <a:r>
              <a:rPr lang="en-US" dirty="0"/>
              <a:t>How are you going to make the vision a reality?</a:t>
            </a:r>
          </a:p>
          <a:p>
            <a:pPr eaLnBrk="1" fontAlgn="auto" hangingPunct="1">
              <a:spcAft>
                <a:spcPts val="0"/>
              </a:spcAft>
              <a:buFont typeface="Arial"/>
              <a:buChar char="•"/>
              <a:defRPr/>
            </a:pPr>
            <a:r>
              <a:rPr lang="en-US" dirty="0" smtClean="0">
                <a:ea typeface="+mn-ea"/>
                <a:cs typeface="+mn-cs"/>
              </a:rPr>
              <a:t>How are you going to develop a shared vision of what the school will be like,  what the classrooms will be like, what the teachers will be doing, what the students will be doing?</a:t>
            </a:r>
          </a:p>
          <a:p>
            <a:pPr eaLnBrk="1" fontAlgn="auto" hangingPunct="1">
              <a:spcAft>
                <a:spcPts val="0"/>
              </a:spcAft>
              <a:buFont typeface="Arial"/>
              <a:buChar char="•"/>
              <a:defRPr/>
            </a:pPr>
            <a:r>
              <a:rPr lang="en-US" dirty="0" smtClean="0">
                <a:ea typeface="+mn-ea"/>
                <a:cs typeface="+mn-cs"/>
              </a:rPr>
              <a:t>How will you get all stakeholders to be involved in sharing and developing the vision?</a:t>
            </a:r>
          </a:p>
          <a:p>
            <a:pPr eaLnBrk="1" fontAlgn="auto" hangingPunct="1">
              <a:spcAft>
                <a:spcPts val="0"/>
              </a:spcAft>
              <a:buFont typeface="Arial"/>
              <a:buChar char="•"/>
              <a:defRPr/>
            </a:pPr>
            <a:endParaRPr lang="en-US" dirty="0" smtClean="0">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lnSpc>
                <a:spcPct val="80000"/>
              </a:lnSpc>
              <a:spcAft>
                <a:spcPts val="0"/>
              </a:spcAft>
              <a:defRPr/>
            </a:pPr>
            <a:r>
              <a:rPr lang="en-US" sz="2800" dirty="0" smtClean="0">
                <a:solidFill>
                  <a:srgbClr val="F79646"/>
                </a:solidFill>
                <a:ea typeface="+mj-ea"/>
                <a:cs typeface="+mj-cs"/>
              </a:rPr>
              <a:t>Step 4</a:t>
            </a:r>
            <a:r>
              <a:rPr lang="en-US" sz="3600" dirty="0" smtClean="0">
                <a:ea typeface="+mj-ea"/>
                <a:cs typeface="+mj-cs"/>
              </a:rPr>
              <a:t/>
            </a:r>
            <a:br>
              <a:rPr lang="en-US" sz="3600" dirty="0" smtClean="0">
                <a:ea typeface="+mj-ea"/>
                <a:cs typeface="+mj-cs"/>
              </a:rPr>
            </a:br>
            <a:r>
              <a:rPr lang="en-US" sz="3600" dirty="0" smtClean="0">
                <a:ea typeface="+mj-ea"/>
                <a:cs typeface="+mj-cs"/>
              </a:rPr>
              <a:t> Communicate the vision and buy in</a:t>
            </a:r>
          </a:p>
        </p:txBody>
      </p:sp>
      <p:sp>
        <p:nvSpPr>
          <p:cNvPr id="34818" name="Content Placeholder 2"/>
          <p:cNvSpPr>
            <a:spLocks noGrp="1"/>
          </p:cNvSpPr>
          <p:nvPr>
            <p:ph idx="1"/>
          </p:nvPr>
        </p:nvSpPr>
        <p:spPr/>
        <p:txBody>
          <a:bodyPr/>
          <a:lstStyle/>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will you communicate this vision to the whole community: students, parents and teachers, school board?</a:t>
            </a:r>
          </a:p>
          <a:p>
            <a:pPr marL="0" indent="0" eaLnBrk="1" hangingPunct="1">
              <a:buFont typeface="Arial" charset="0"/>
              <a:buNone/>
            </a:pPr>
            <a:endParaRPr lang="en-US">
              <a:solidFill>
                <a:srgbClr val="FF0000"/>
              </a:solidFill>
              <a:latin typeface="Calibri" charset="0"/>
            </a:endParaRPr>
          </a:p>
          <a:p>
            <a:pPr marL="0" indent="0" eaLnBrk="1" hangingPunct="1">
              <a:buFont typeface="Arial" charset="0"/>
              <a:buNone/>
            </a:pPr>
            <a:r>
              <a:rPr lang="en-US">
                <a:latin typeface="Calibri" charset="0"/>
              </a:rPr>
              <a:t>How will you keep the vision alive and at the forefront?</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lnSpc>
                <a:spcPct val="80000"/>
              </a:lnSpc>
            </a:pPr>
            <a:r>
              <a:rPr lang="en-US" sz="2800">
                <a:solidFill>
                  <a:srgbClr val="F79646"/>
                </a:solidFill>
                <a:latin typeface="Calibri" charset="0"/>
              </a:rPr>
              <a:t>Step 5</a:t>
            </a:r>
            <a:r>
              <a:rPr lang="en-US" sz="3600">
                <a:latin typeface="Calibri" charset="0"/>
              </a:rPr>
              <a:t/>
            </a:r>
            <a:br>
              <a:rPr lang="en-US" sz="3600">
                <a:latin typeface="Calibri" charset="0"/>
              </a:rPr>
            </a:br>
            <a:r>
              <a:rPr lang="en-US" sz="3600">
                <a:latin typeface="Calibri" charset="0"/>
              </a:rPr>
              <a:t>Empower others to act</a:t>
            </a:r>
          </a:p>
        </p:txBody>
      </p:sp>
      <p:sp>
        <p:nvSpPr>
          <p:cNvPr id="36866" name="Content Placeholder 2"/>
          <p:cNvSpPr>
            <a:spLocks noGrp="1"/>
          </p:cNvSpPr>
          <p:nvPr>
            <p:ph idx="1"/>
          </p:nvPr>
        </p:nvSpPr>
        <p:spPr/>
        <p:txBody>
          <a:bodyPr/>
          <a:lstStyle/>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are you going to remove as many obstacles as possible to support those who want to make the changes?</a:t>
            </a:r>
          </a:p>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are you going to assist, encourage and support those who are willing and ready to change?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lnSpc>
                <a:spcPct val="80000"/>
              </a:lnSpc>
            </a:pPr>
            <a:r>
              <a:rPr lang="en-US" sz="2800">
                <a:solidFill>
                  <a:srgbClr val="F79646"/>
                </a:solidFill>
                <a:latin typeface="Calibri" charset="0"/>
              </a:rPr>
              <a:t>Step 6</a:t>
            </a:r>
            <a:r>
              <a:rPr lang="en-US" sz="3600">
                <a:latin typeface="Calibri" charset="0"/>
              </a:rPr>
              <a:t/>
            </a:r>
            <a:br>
              <a:rPr lang="en-US" sz="3600">
                <a:latin typeface="Calibri" charset="0"/>
              </a:rPr>
            </a:br>
            <a:r>
              <a:rPr lang="en-US" sz="3600">
                <a:latin typeface="Calibri" charset="0"/>
              </a:rPr>
              <a:t>Produce short term wins</a:t>
            </a:r>
          </a:p>
        </p:txBody>
      </p:sp>
      <p:sp>
        <p:nvSpPr>
          <p:cNvPr id="38914" name="Content Placeholder 2"/>
          <p:cNvSpPr>
            <a:spLocks noGrp="1"/>
          </p:cNvSpPr>
          <p:nvPr>
            <p:ph idx="1"/>
          </p:nvPr>
        </p:nvSpPr>
        <p:spPr/>
        <p:txBody>
          <a:bodyPr/>
          <a:lstStyle/>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are you going to create some visible, successes that are clearly linked to the vision as soon as possible?</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lnSpc>
                <a:spcPct val="80000"/>
              </a:lnSpc>
            </a:pPr>
            <a:r>
              <a:rPr lang="en-US" sz="2800">
                <a:solidFill>
                  <a:srgbClr val="F79646"/>
                </a:solidFill>
                <a:latin typeface="Calibri" charset="0"/>
              </a:rPr>
              <a:t>Step 7</a:t>
            </a:r>
            <a:r>
              <a:rPr lang="en-US" sz="3600">
                <a:latin typeface="Calibri" charset="0"/>
              </a:rPr>
              <a:t/>
            </a:r>
            <a:br>
              <a:rPr lang="en-US" sz="3600">
                <a:latin typeface="Calibri" charset="0"/>
              </a:rPr>
            </a:br>
            <a:r>
              <a:rPr lang="en-US" sz="3600">
                <a:latin typeface="Calibri" charset="0"/>
              </a:rPr>
              <a:t>Don</a:t>
            </a:r>
            <a:r>
              <a:rPr lang="fr-FR" sz="3600">
                <a:latin typeface="Calibri" charset="0"/>
              </a:rPr>
              <a:t>’</a:t>
            </a:r>
            <a:r>
              <a:rPr lang="en-US" altLang="ja-JP" sz="3600">
                <a:latin typeface="Calibri" charset="0"/>
              </a:rPr>
              <a:t>t let up</a:t>
            </a:r>
            <a:endParaRPr lang="en-US" sz="3600">
              <a:latin typeface="Calibri" charset="0"/>
            </a:endParaRPr>
          </a:p>
        </p:txBody>
      </p:sp>
      <p:sp>
        <p:nvSpPr>
          <p:cNvPr id="40962" name="Content Placeholder 2"/>
          <p:cNvSpPr>
            <a:spLocks noGrp="1"/>
          </p:cNvSpPr>
          <p:nvPr>
            <p:ph idx="1"/>
          </p:nvPr>
        </p:nvSpPr>
        <p:spPr/>
        <p:txBody>
          <a:bodyPr/>
          <a:lstStyle/>
          <a:p>
            <a:pPr marL="0" indent="0" eaLnBrk="1" hangingPunct="1">
              <a:buFont typeface="Arial" charset="0"/>
              <a:buNone/>
            </a:pPr>
            <a:endParaRPr lang="en-US">
              <a:latin typeface="Calibri" charset="0"/>
            </a:endParaRPr>
          </a:p>
          <a:p>
            <a:pPr marL="0" indent="0" eaLnBrk="1" hangingPunct="1">
              <a:buFont typeface="Arial" charset="0"/>
              <a:buNone/>
            </a:pPr>
            <a:r>
              <a:rPr lang="en-US">
                <a:latin typeface="Calibri" charset="0"/>
              </a:rPr>
              <a:t>How are you going to recognise the first signs of success and build on those to increase the amount and rate of change?</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pPr eaLnBrk="1" hangingPunct="1">
              <a:lnSpc>
                <a:spcPct val="80000"/>
              </a:lnSpc>
            </a:pPr>
            <a:r>
              <a:rPr lang="en-US" sz="2800">
                <a:solidFill>
                  <a:srgbClr val="F79646"/>
                </a:solidFill>
                <a:latin typeface="Calibri" charset="0"/>
              </a:rPr>
              <a:t>Step 8</a:t>
            </a:r>
            <a:r>
              <a:rPr lang="en-US">
                <a:latin typeface="Calibri" charset="0"/>
              </a:rPr>
              <a:t/>
            </a:r>
            <a:br>
              <a:rPr lang="en-US">
                <a:latin typeface="Calibri" charset="0"/>
              </a:rPr>
            </a:br>
            <a:r>
              <a:rPr lang="en-US" sz="3600">
                <a:latin typeface="Calibri" charset="0"/>
              </a:rPr>
              <a:t>Create a new culture</a:t>
            </a:r>
          </a:p>
        </p:txBody>
      </p:sp>
      <p:sp>
        <p:nvSpPr>
          <p:cNvPr id="41986" name="Content Placeholder 2"/>
          <p:cNvSpPr>
            <a:spLocks noGrp="1"/>
          </p:cNvSpPr>
          <p:nvPr>
            <p:ph idx="1"/>
          </p:nvPr>
        </p:nvSpPr>
        <p:spPr>
          <a:extLst/>
        </p:spPr>
        <p:txBody>
          <a:bodyPr/>
          <a:lstStyle/>
          <a:p>
            <a:pPr marL="0" indent="0" eaLnBrk="1" hangingPunct="1">
              <a:buFont typeface="Arial" charset="0"/>
              <a:buNone/>
              <a:defRPr/>
            </a:pPr>
            <a:endParaRPr lang="en-US" dirty="0">
              <a:latin typeface="Calibri" charset="0"/>
            </a:endParaRPr>
          </a:p>
          <a:p>
            <a:pPr marL="0" indent="0" eaLnBrk="1" hangingPunct="1">
              <a:buFont typeface="Arial" charset="0"/>
              <a:buNone/>
              <a:defRPr/>
            </a:pPr>
            <a:r>
              <a:rPr lang="en-US" dirty="0">
                <a:latin typeface="Calibri" charset="0"/>
              </a:rPr>
              <a:t>How are you going to hold onto the changes and work hard to ensure that they succeed </a:t>
            </a:r>
            <a:r>
              <a:rPr lang="en-US" dirty="0" smtClean="0">
                <a:latin typeface="Calibri" charset="0"/>
              </a:rPr>
              <a:t>in replacing the </a:t>
            </a:r>
            <a:r>
              <a:rPr lang="en-US" dirty="0">
                <a:latin typeface="Calibri" charset="0"/>
              </a:rPr>
              <a:t>old and </a:t>
            </a:r>
            <a:r>
              <a:rPr lang="en-US" dirty="0" smtClean="0">
                <a:latin typeface="Calibri" charset="0"/>
              </a:rPr>
              <a:t>becoming </a:t>
            </a:r>
            <a:r>
              <a:rPr lang="en-US" dirty="0">
                <a:latin typeface="Calibri" charset="0"/>
              </a:rPr>
              <a:t>part of the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charset="0"/>
              </a:rPr>
              <a:t>new and emerging</a:t>
            </a:r>
            <a:r>
              <a:rPr lang="en-US" dirty="0">
                <a:latin typeface="Calibri" charset="0"/>
              </a:rPr>
              <a:t>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charset="0"/>
              </a:rPr>
              <a:t>culture</a:t>
            </a:r>
            <a:r>
              <a:rPr lang="en-US" dirty="0">
                <a:latin typeface="Calibri" charset="0"/>
              </a:rPr>
              <a:t>?</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3"/>
          <p:cNvSpPr>
            <a:spLocks noGrp="1"/>
          </p:cNvSpPr>
          <p:nvPr>
            <p:ph type="title"/>
          </p:nvPr>
        </p:nvSpPr>
        <p:spPr/>
        <p:txBody>
          <a:bodyPr/>
          <a:lstStyle/>
          <a:p>
            <a:pPr eaLnBrk="1" hangingPunct="1"/>
            <a:r>
              <a:rPr lang="en-US" sz="3600">
                <a:latin typeface="Calibri" charset="0"/>
              </a:rPr>
              <a:t>What sort of learning?</a:t>
            </a:r>
          </a:p>
        </p:txBody>
      </p:sp>
      <p:sp>
        <p:nvSpPr>
          <p:cNvPr id="6" name="Content Placeholder 5"/>
          <p:cNvSpPr>
            <a:spLocks noGrp="1"/>
          </p:cNvSpPr>
          <p:nvPr>
            <p:ph idx="1"/>
          </p:nvPr>
        </p:nvSpPr>
        <p:spPr/>
        <p:txBody>
          <a:bodyPr rtlCol="0">
            <a:normAutofit fontScale="92500" lnSpcReduction="10000"/>
          </a:bodyPr>
          <a:lstStyle/>
          <a:p>
            <a:pPr eaLnBrk="1" fontAlgn="auto" hangingPunct="1">
              <a:spcAft>
                <a:spcPts val="0"/>
              </a:spcAft>
              <a:buFont typeface="Arial"/>
              <a:buChar char="•"/>
              <a:defRPr/>
            </a:pPr>
            <a:r>
              <a:rPr lang="en-US" dirty="0" smtClean="0">
                <a:ea typeface="+mn-ea"/>
                <a:cs typeface="+mn-cs"/>
              </a:rPr>
              <a:t>Contemporary learning</a:t>
            </a:r>
          </a:p>
          <a:p>
            <a:pPr lvl="1" eaLnBrk="1" fontAlgn="auto" hangingPunct="1">
              <a:spcAft>
                <a:spcPts val="0"/>
              </a:spcAft>
              <a:buFont typeface="Arial"/>
              <a:buChar char="–"/>
              <a:defRPr/>
            </a:pPr>
            <a:r>
              <a:rPr lang="en-US" dirty="0" smtClean="0">
                <a:ea typeface="+mn-ea"/>
              </a:rPr>
              <a:t>What </a:t>
            </a:r>
            <a:r>
              <a:rPr lang="en-US" dirty="0" err="1" smtClean="0">
                <a:ea typeface="+mn-ea"/>
              </a:rPr>
              <a:t>characterises</a:t>
            </a:r>
            <a:r>
              <a:rPr lang="en-US" dirty="0" smtClean="0">
                <a:ea typeface="+mn-ea"/>
              </a:rPr>
              <a:t> this?</a:t>
            </a:r>
          </a:p>
          <a:p>
            <a:pPr lvl="1" eaLnBrk="1" fontAlgn="auto" hangingPunct="1">
              <a:spcAft>
                <a:spcPts val="0"/>
              </a:spcAft>
              <a:buFont typeface="Arial"/>
              <a:buChar char="–"/>
              <a:defRPr/>
            </a:pP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rPr>
              <a:t>Common themes</a:t>
            </a:r>
          </a:p>
          <a:p>
            <a:pPr eaLnBrk="1" fontAlgn="auto" hangingPunct="1">
              <a:spcAft>
                <a:spcPts val="0"/>
              </a:spcAft>
              <a:buFont typeface="Arial"/>
              <a:buChar char="•"/>
              <a:defRPr/>
            </a:pPr>
            <a:r>
              <a:rPr lang="en-US" dirty="0" smtClean="0">
                <a:ea typeface="+mn-ea"/>
                <a:cs typeface="+mn-cs"/>
              </a:rPr>
              <a:t>Integration of ICTS</a:t>
            </a:r>
          </a:p>
          <a:p>
            <a:pPr lvl="1" eaLnBrk="1" fontAlgn="auto" hangingPunct="1">
              <a:spcAft>
                <a:spcPts val="0"/>
              </a:spcAft>
              <a:buFont typeface="Arial"/>
              <a:buChar char="–"/>
              <a:defRPr/>
            </a:pPr>
            <a:r>
              <a:rPr lang="en-US" dirty="0">
                <a:ea typeface="+mn-ea"/>
              </a:rPr>
              <a:t>a</a:t>
            </a:r>
            <a:r>
              <a:rPr lang="en-US" dirty="0" smtClean="0">
                <a:ea typeface="+mn-ea"/>
              </a:rPr>
              <a:t>s a way of learning</a:t>
            </a:r>
          </a:p>
          <a:p>
            <a:pPr lvl="1" eaLnBrk="1" fontAlgn="auto" hangingPunct="1">
              <a:spcAft>
                <a:spcPts val="0"/>
              </a:spcAft>
              <a:buFont typeface="Arial"/>
              <a:buChar char="–"/>
              <a:defRPr/>
            </a:pPr>
            <a:r>
              <a:rPr lang="en-US" dirty="0"/>
              <a:t>a</a:t>
            </a:r>
            <a:r>
              <a:rPr lang="en-US" dirty="0" smtClean="0"/>
              <a:t>s </a:t>
            </a:r>
            <a:r>
              <a:rPr lang="en-US" dirty="0"/>
              <a:t>learning </a:t>
            </a:r>
            <a:r>
              <a:rPr lang="en-US" dirty="0" smtClean="0"/>
              <a:t>tools</a:t>
            </a:r>
          </a:p>
          <a:p>
            <a:pPr lvl="1" eaLnBrk="1" fontAlgn="auto" hangingPunct="1">
              <a:spcAft>
                <a:spcPts val="0"/>
              </a:spcAft>
              <a:buFont typeface="Arial"/>
              <a:buChar char="–"/>
              <a:defRPr/>
            </a:pPr>
            <a:r>
              <a:rPr lang="en-US" dirty="0" smtClean="0"/>
              <a:t>as a means of communicating, sharing, collaborating</a:t>
            </a:r>
          </a:p>
          <a:p>
            <a:pPr lvl="1" eaLnBrk="1" fontAlgn="auto" hangingPunct="1">
              <a:spcAft>
                <a:spcPts val="0"/>
              </a:spcAft>
              <a:buFont typeface="Arial"/>
              <a:buChar char="–"/>
              <a:defRPr/>
            </a:pPr>
            <a:r>
              <a:rPr lang="en-US" dirty="0" smtClean="0"/>
              <a:t>as a means of thinking, demonstrating learning, creating </a:t>
            </a:r>
            <a:endParaRPr lang="en-US" dirty="0"/>
          </a:p>
          <a:p>
            <a:pPr eaLnBrk="1" fontAlgn="auto" hangingPunct="1">
              <a:spcAft>
                <a:spcPts val="0"/>
              </a:spcAft>
              <a:buFont typeface="Arial"/>
              <a:buChar char="•"/>
              <a:defRPr/>
            </a:pPr>
            <a:r>
              <a:rPr lang="en-US" dirty="0" smtClean="0">
                <a:ea typeface="+mn-ea"/>
                <a:cs typeface="+mn-cs"/>
              </a:rPr>
              <a:t>Australian Curriculum</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a:latin typeface="Calibri" charset="0"/>
              </a:rPr>
              <a:t>Table activity</a:t>
            </a:r>
          </a:p>
        </p:txBody>
      </p:sp>
      <p:sp>
        <p:nvSpPr>
          <p:cNvPr id="45058" name="Content Placeholder 2"/>
          <p:cNvSpPr>
            <a:spLocks noGrp="1"/>
          </p:cNvSpPr>
          <p:nvPr>
            <p:ph idx="1"/>
          </p:nvPr>
        </p:nvSpPr>
        <p:spPr/>
        <p:txBody>
          <a:bodyPr/>
          <a:lstStyle/>
          <a:p>
            <a:r>
              <a:rPr lang="en-US">
                <a:latin typeface="Calibri" charset="0"/>
              </a:rPr>
              <a:t>Each table to take 2 steps and fill in sheets</a:t>
            </a:r>
          </a:p>
          <a:p>
            <a:r>
              <a:rPr lang="en-US">
                <a:latin typeface="Calibri" charset="0"/>
              </a:rPr>
              <a:t>These will be uploaded onto the Secondary Curriculum Leaders and Professional Learning e network portals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366713" y="274638"/>
            <a:ext cx="8229600" cy="1143000"/>
          </a:xfrm>
        </p:spPr>
        <p:txBody>
          <a:bodyPr/>
          <a:lstStyle/>
          <a:p>
            <a:r>
              <a:rPr lang="en-US" sz="3600">
                <a:latin typeface="Calibri" charset="0"/>
              </a:rPr>
              <a:t>Using the framework: what is your role?</a:t>
            </a:r>
          </a:p>
        </p:txBody>
      </p:sp>
      <p:graphicFrame>
        <p:nvGraphicFramePr>
          <p:cNvPr id="4" name="Content Placeholder 3"/>
          <p:cNvGraphicFramePr>
            <a:graphicFrameLocks noGrp="1"/>
          </p:cNvGraphicFramePr>
          <p:nvPr>
            <p:ph idx="1"/>
          </p:nvPr>
        </p:nvGraphicFramePr>
        <p:xfrm>
          <a:off x="457200" y="1600200"/>
          <a:ext cx="8229600" cy="3657600"/>
        </p:xfrm>
        <a:graphic>
          <a:graphicData uri="http://schemas.openxmlformats.org/drawingml/2006/table">
            <a:tbl>
              <a:tblPr firstRow="1" bandRow="1">
                <a:tableStyleId>{5DA37D80-6434-44D0-A028-1B22A696006F}</a:tableStyleId>
              </a:tblPr>
              <a:tblGrid>
                <a:gridCol w="4114800"/>
                <a:gridCol w="4114800"/>
              </a:tblGrid>
              <a:tr h="640080">
                <a:tc>
                  <a:txBody>
                    <a:bodyPr/>
                    <a:lstStyle/>
                    <a:p>
                      <a:pPr algn="ctr">
                        <a:lnSpc>
                          <a:spcPct val="150000"/>
                        </a:lnSpc>
                      </a:pPr>
                      <a:r>
                        <a:rPr lang="en-US" sz="2400" dirty="0" smtClean="0"/>
                        <a:t>CHANGES</a:t>
                      </a:r>
                      <a:endParaRPr lang="en-US" sz="2400" dirty="0"/>
                    </a:p>
                  </a:txBody>
                  <a:tcPr/>
                </a:tc>
                <a:tc>
                  <a:txBody>
                    <a:bodyPr/>
                    <a:lstStyle/>
                    <a:p>
                      <a:pPr algn="ctr">
                        <a:lnSpc>
                          <a:spcPct val="150000"/>
                        </a:lnSpc>
                      </a:pPr>
                      <a:r>
                        <a:rPr lang="en-US" sz="2400" dirty="0" smtClean="0"/>
                        <a:t>8 STEPS</a:t>
                      </a:r>
                      <a:endParaRPr lang="en-US" sz="2400" dirty="0"/>
                    </a:p>
                  </a:txBody>
                  <a:tcPr/>
                </a:tc>
              </a:tr>
              <a:tr h="502920">
                <a:tc>
                  <a:txBody>
                    <a:bodyPr/>
                    <a:lstStyle/>
                    <a:p>
                      <a:pPr>
                        <a:lnSpc>
                          <a:spcPct val="150000"/>
                        </a:lnSpc>
                      </a:pPr>
                      <a:r>
                        <a:rPr lang="en-US" sz="1800" dirty="0" smtClean="0"/>
                        <a:t>Leadership</a:t>
                      </a:r>
                      <a:endParaRPr lang="en-US" sz="1800" dirty="0"/>
                    </a:p>
                  </a:txBody>
                  <a:tcPr/>
                </a:tc>
                <a:tc>
                  <a:txBody>
                    <a:bodyPr/>
                    <a:lstStyle/>
                    <a:p>
                      <a:pPr>
                        <a:lnSpc>
                          <a:spcPct val="150000"/>
                        </a:lnSpc>
                      </a:pPr>
                      <a:endParaRPr lang="en-US" sz="1800" dirty="0"/>
                    </a:p>
                  </a:txBody>
                  <a:tcPr/>
                </a:tc>
              </a:tr>
              <a:tr h="502920">
                <a:tc>
                  <a:txBody>
                    <a:bodyPr/>
                    <a:lstStyle/>
                    <a:p>
                      <a:pPr>
                        <a:lnSpc>
                          <a:spcPct val="150000"/>
                        </a:lnSpc>
                      </a:pPr>
                      <a:r>
                        <a:rPr lang="en-US" sz="1800" dirty="0" smtClean="0"/>
                        <a:t>Curriculum</a:t>
                      </a:r>
                      <a:endParaRPr lang="en-US" sz="1800" dirty="0"/>
                    </a:p>
                  </a:txBody>
                  <a:tcPr/>
                </a:tc>
                <a:tc>
                  <a:txBody>
                    <a:bodyPr/>
                    <a:lstStyle/>
                    <a:p>
                      <a:pPr>
                        <a:lnSpc>
                          <a:spcPct val="150000"/>
                        </a:lnSpc>
                      </a:pPr>
                      <a:endParaRPr lang="en-US" sz="1800" dirty="0"/>
                    </a:p>
                  </a:txBody>
                  <a:tcPr/>
                </a:tc>
              </a:tr>
              <a:tr h="502920">
                <a:tc>
                  <a:txBody>
                    <a:bodyPr/>
                    <a:lstStyle/>
                    <a:p>
                      <a:pPr>
                        <a:lnSpc>
                          <a:spcPct val="150000"/>
                        </a:lnSpc>
                      </a:pPr>
                      <a:r>
                        <a:rPr lang="en-US" sz="1800" baseline="0" dirty="0" smtClean="0"/>
                        <a:t>Pedagogy</a:t>
                      </a:r>
                    </a:p>
                  </a:txBody>
                  <a:tcPr/>
                </a:tc>
                <a:tc>
                  <a:txBody>
                    <a:bodyPr/>
                    <a:lstStyle/>
                    <a:p>
                      <a:pPr>
                        <a:lnSpc>
                          <a:spcPct val="150000"/>
                        </a:lnSpc>
                      </a:pPr>
                      <a:endParaRPr lang="en-US" sz="1800" dirty="0"/>
                    </a:p>
                  </a:txBody>
                  <a:tcPr/>
                </a:tc>
              </a:tr>
              <a:tr h="502920">
                <a:tc>
                  <a:txBody>
                    <a:bodyPr/>
                    <a:lstStyle/>
                    <a:p>
                      <a:pPr>
                        <a:lnSpc>
                          <a:spcPct val="150000"/>
                        </a:lnSpc>
                      </a:pPr>
                      <a:r>
                        <a:rPr lang="en-US" sz="1800" dirty="0" smtClean="0"/>
                        <a:t>Contemporary</a:t>
                      </a:r>
                      <a:r>
                        <a:rPr lang="en-US" sz="1800" baseline="0" dirty="0" smtClean="0"/>
                        <a:t> learning tools</a:t>
                      </a:r>
                    </a:p>
                  </a:txBody>
                  <a:tcPr/>
                </a:tc>
                <a:tc>
                  <a:txBody>
                    <a:bodyPr/>
                    <a:lstStyle/>
                    <a:p>
                      <a:pPr>
                        <a:lnSpc>
                          <a:spcPct val="150000"/>
                        </a:lnSpc>
                      </a:pPr>
                      <a:endParaRPr lang="en-US" sz="1800" dirty="0"/>
                    </a:p>
                  </a:txBody>
                  <a:tcPr/>
                </a:tc>
              </a:tr>
              <a:tr h="502920">
                <a:tc>
                  <a:txBody>
                    <a:bodyPr/>
                    <a:lstStyle/>
                    <a:p>
                      <a:pPr>
                        <a:lnSpc>
                          <a:spcPct val="150000"/>
                        </a:lnSpc>
                      </a:pPr>
                      <a:r>
                        <a:rPr lang="en-US" sz="1800" baseline="0" dirty="0" smtClean="0"/>
                        <a:t>Learning environments</a:t>
                      </a:r>
                    </a:p>
                  </a:txBody>
                  <a:tcPr/>
                </a:tc>
                <a:tc>
                  <a:txBody>
                    <a:bodyPr/>
                    <a:lstStyle/>
                    <a:p>
                      <a:pPr>
                        <a:lnSpc>
                          <a:spcPct val="150000"/>
                        </a:lnSpc>
                      </a:pPr>
                      <a:endParaRPr lang="en-US" sz="1800" dirty="0"/>
                    </a:p>
                  </a:txBody>
                  <a:tcPr/>
                </a:tc>
              </a:tr>
              <a:tr h="502920">
                <a:tc>
                  <a:txBody>
                    <a:bodyPr/>
                    <a:lstStyle/>
                    <a:p>
                      <a:pPr>
                        <a:lnSpc>
                          <a:spcPct val="150000"/>
                        </a:lnSpc>
                      </a:pPr>
                      <a:r>
                        <a:rPr lang="en-US" sz="1800" baseline="0" dirty="0" smtClean="0"/>
                        <a:t>Staff working and learning</a:t>
                      </a:r>
                    </a:p>
                  </a:txBody>
                  <a:tcPr/>
                </a:tc>
                <a:tc>
                  <a:txBody>
                    <a:bodyPr/>
                    <a:lstStyle/>
                    <a:p>
                      <a:pPr>
                        <a:lnSpc>
                          <a:spcPct val="150000"/>
                        </a:lnSpc>
                      </a:pPr>
                      <a:endParaRPr lang="en-US" sz="18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eaLnBrk="1" hangingPunct="1"/>
            <a:r>
              <a:rPr lang="en-US" sz="3600">
                <a:latin typeface="Calibri" charset="0"/>
              </a:rPr>
              <a:t>Where to now?</a:t>
            </a:r>
          </a:p>
        </p:txBody>
      </p:sp>
      <p:sp>
        <p:nvSpPr>
          <p:cNvPr id="44034" name="Content Placeholder 2"/>
          <p:cNvSpPr>
            <a:spLocks noGrp="1"/>
          </p:cNvSpPr>
          <p:nvPr>
            <p:ph idx="1"/>
          </p:nvPr>
        </p:nvSpPr>
        <p:spPr/>
        <p:txBody>
          <a:bodyPr/>
          <a:lstStyle/>
          <a:p>
            <a:pPr eaLnBrk="1" hangingPunct="1"/>
            <a:r>
              <a:rPr lang="en-US">
                <a:latin typeface="Calibri" charset="0"/>
              </a:rPr>
              <a:t>What is foremost in your mind now?</a:t>
            </a:r>
          </a:p>
          <a:p>
            <a:pPr eaLnBrk="1" hangingPunct="1"/>
            <a:r>
              <a:rPr lang="en-US">
                <a:latin typeface="Calibri" charset="0"/>
              </a:rPr>
              <a:t>What is one thing you can take from today’s session?</a:t>
            </a:r>
          </a:p>
          <a:p>
            <a:pPr eaLnBrk="1" hangingPunct="1"/>
            <a:r>
              <a:rPr lang="en-US">
                <a:latin typeface="Calibri" charset="0"/>
              </a:rPr>
              <a:t>What is one thing you can do now?</a:t>
            </a:r>
          </a:p>
          <a:p>
            <a:pPr eaLnBrk="1" hangingPunct="1"/>
            <a:r>
              <a:rPr lang="en-US">
                <a:latin typeface="Calibri" charset="0"/>
              </a:rPr>
              <a:t>Who will you need to talk to first?</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endParaRPr lang="en-US">
              <a:latin typeface="Calibri" charset="0"/>
            </a:endParaRPr>
          </a:p>
        </p:txBody>
      </p:sp>
      <p:sp>
        <p:nvSpPr>
          <p:cNvPr id="47106" name="Content Placeholder 2"/>
          <p:cNvSpPr>
            <a:spLocks noGrp="1"/>
          </p:cNvSpPr>
          <p:nvPr>
            <p:ph idx="1"/>
          </p:nvPr>
        </p:nvSpPr>
        <p:spPr/>
        <p:txBody>
          <a:bodyPr/>
          <a:lstStyle/>
          <a:p>
            <a:pPr marL="0" indent="0">
              <a:buFont typeface="Arial" charset="0"/>
              <a:buNone/>
            </a:pPr>
            <a:endParaRPr lang="en-US" b="1">
              <a:latin typeface="Calibri" charset="0"/>
            </a:endParaRPr>
          </a:p>
          <a:p>
            <a:pPr marL="0" indent="0">
              <a:buFont typeface="Arial" charset="0"/>
              <a:buNone/>
            </a:pPr>
            <a:endParaRPr lang="en-US" b="1">
              <a:latin typeface="Calibri" charset="0"/>
            </a:endParaRPr>
          </a:p>
          <a:p>
            <a:pPr marL="0" indent="0">
              <a:buFont typeface="Arial" charset="0"/>
              <a:buNone/>
            </a:pPr>
            <a:r>
              <a:rPr lang="en-US" i="1">
                <a:latin typeface="Calibri" charset="0"/>
              </a:rPr>
              <a:t>A leader is best when people barely know he exists, when his work is done, his aim fulfilled, they will say: we did it ourselves	</a:t>
            </a:r>
          </a:p>
          <a:p>
            <a:pPr marL="0" indent="0" algn="r">
              <a:buFont typeface="Arial" charset="0"/>
              <a:buNone/>
            </a:pPr>
            <a:r>
              <a:rPr lang="en-US">
                <a:latin typeface="Calibri" charset="0"/>
              </a:rPr>
              <a:t>Lao Tsu</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z="3600">
                <a:latin typeface="Calibri" charset="0"/>
              </a:rPr>
              <a:t>What sort of leadership?</a:t>
            </a:r>
          </a:p>
        </p:txBody>
      </p:sp>
      <p:sp>
        <p:nvSpPr>
          <p:cNvPr id="15362" name="Content Placeholder 2"/>
          <p:cNvSpPr>
            <a:spLocks noGrp="1"/>
          </p:cNvSpPr>
          <p:nvPr>
            <p:ph idx="1"/>
          </p:nvPr>
        </p:nvSpPr>
        <p:spPr>
          <a:xfrm>
            <a:off x="457200" y="1417638"/>
            <a:ext cx="8229600" cy="5048250"/>
          </a:xfrm>
          <a:extLst/>
        </p:spPr>
        <p:txBody>
          <a:bodyPr/>
          <a:lstStyle/>
          <a:p>
            <a:pPr eaLnBrk="1" hangingPunct="1">
              <a:defRPr/>
            </a:pPr>
            <a:endParaRPr lang="en-US" dirty="0" smtClean="0">
              <a:latin typeface="Calibri" charset="0"/>
            </a:endParaRPr>
          </a:p>
          <a:p>
            <a:pPr eaLnBrk="1" hangingPunct="1">
              <a:lnSpc>
                <a:spcPct val="80000"/>
              </a:lnSpc>
              <a:defRPr/>
            </a:pPr>
            <a:r>
              <a:rPr lang="en-US" dirty="0" smtClean="0">
                <a:latin typeface="Calibri" charset="0"/>
              </a:rPr>
              <a:t>Having </a:t>
            </a:r>
            <a:r>
              <a:rPr lang="en-US" dirty="0">
                <a:latin typeface="Calibri" charset="0"/>
              </a:rPr>
              <a:t>a clear moral purpose</a:t>
            </a:r>
          </a:p>
          <a:p>
            <a:pPr eaLnBrk="1" hangingPunct="1">
              <a:defRPr/>
            </a:pPr>
            <a:r>
              <a:rPr lang="en-US" dirty="0">
                <a:latin typeface="Calibri" charset="0"/>
              </a:rPr>
              <a:t>Relationship building</a:t>
            </a:r>
          </a:p>
          <a:p>
            <a:pPr eaLnBrk="1" hangingPunct="1">
              <a:defRPr/>
            </a:pP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charset="0"/>
              </a:rPr>
              <a:t>Understanding and managing change</a:t>
            </a:r>
          </a:p>
          <a:p>
            <a:pPr eaLnBrk="1" hangingPunct="1">
              <a:defRPr/>
            </a:pPr>
            <a:r>
              <a:rPr lang="en-US" dirty="0">
                <a:latin typeface="Calibri" charset="0"/>
              </a:rPr>
              <a:t>Creating and sharing knowledge</a:t>
            </a:r>
          </a:p>
          <a:p>
            <a:pPr eaLnBrk="1" hangingPunct="1">
              <a:defRPr/>
            </a:pPr>
            <a:r>
              <a:rPr lang="en-US" dirty="0">
                <a:latin typeface="Calibri" charset="0"/>
              </a:rPr>
              <a:t>Ensuring coherence and alignment of </a:t>
            </a:r>
            <a:r>
              <a:rPr lang="en-US" dirty="0" smtClean="0">
                <a:latin typeface="Calibri" charset="0"/>
              </a:rPr>
              <a:t>structures</a:t>
            </a:r>
            <a:endParaRPr lang="en-US" dirty="0">
              <a:latin typeface="Calibri" charset="0"/>
            </a:endParaRPr>
          </a:p>
          <a:p>
            <a:pPr marL="0" indent="0" algn="r" eaLnBrk="1" hangingPunct="1">
              <a:lnSpc>
                <a:spcPct val="80000"/>
              </a:lnSpc>
              <a:buFont typeface="Arial" charset="0"/>
              <a:buNone/>
              <a:defRPr/>
            </a:pPr>
            <a:endParaRPr lang="en-US" sz="1800" dirty="0" smtClean="0">
              <a:latin typeface="Calibri" charset="0"/>
            </a:endParaRPr>
          </a:p>
          <a:p>
            <a:pPr marL="0" indent="0" algn="r" eaLnBrk="1" hangingPunct="1">
              <a:lnSpc>
                <a:spcPct val="80000"/>
              </a:lnSpc>
              <a:buFont typeface="Arial" charset="0"/>
              <a:buNone/>
              <a:defRPr/>
            </a:pPr>
            <a:r>
              <a:rPr lang="en-US" sz="1800" dirty="0" smtClean="0">
                <a:latin typeface="Calibri" charset="0"/>
              </a:rPr>
              <a:t>Leadership in Catholic Schools </a:t>
            </a:r>
          </a:p>
          <a:p>
            <a:pPr marL="0" indent="0" algn="r" eaLnBrk="1" hangingPunct="1">
              <a:lnSpc>
                <a:spcPct val="80000"/>
              </a:lnSpc>
              <a:buFont typeface="Arial" charset="0"/>
              <a:buNone/>
              <a:defRPr/>
            </a:pPr>
            <a:r>
              <a:rPr lang="en-US" sz="1800" dirty="0" smtClean="0">
                <a:latin typeface="Calibri" charset="0"/>
              </a:rPr>
              <a:t>Development Framework and Standards of Practice</a:t>
            </a:r>
          </a:p>
          <a:p>
            <a:pPr marL="0" indent="0" algn="r" eaLnBrk="1" hangingPunct="1">
              <a:lnSpc>
                <a:spcPct val="80000"/>
              </a:lnSpc>
              <a:buFont typeface="Arial" charset="0"/>
              <a:buNone/>
              <a:defRPr/>
            </a:pPr>
            <a:r>
              <a:rPr lang="en-US" sz="1800" dirty="0" smtClean="0">
                <a:latin typeface="Calibri" charset="0"/>
              </a:rPr>
              <a:t>CECV 2005</a:t>
            </a:r>
            <a:endParaRPr lang="en-US" sz="1800"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3600" dirty="0" smtClean="0">
                <a:ea typeface="+mj-ea"/>
                <a:cs typeface="+mj-cs"/>
              </a:rPr>
              <a:t>Leadership for whole school change</a:t>
            </a:r>
          </a:p>
        </p:txBody>
      </p:sp>
      <p:sp>
        <p:nvSpPr>
          <p:cNvPr id="16386" name="Content Placeholder 2"/>
          <p:cNvSpPr>
            <a:spLocks noGrp="1"/>
          </p:cNvSpPr>
          <p:nvPr>
            <p:ph idx="1"/>
          </p:nvPr>
        </p:nvSpPr>
        <p:spPr/>
        <p:txBody>
          <a:bodyPr/>
          <a:lstStyle/>
          <a:p>
            <a:pPr marL="0" indent="0" eaLnBrk="1" hangingPunct="1">
              <a:buFont typeface="Arial" charset="0"/>
              <a:buNone/>
              <a:defRPr/>
            </a:pPr>
            <a:r>
              <a:rPr lang="en-US" dirty="0" smtClean="0">
                <a:latin typeface="Calibri" charset="0"/>
              </a:rPr>
              <a:t>Leadership is context rich. How can you use </a:t>
            </a:r>
            <a:r>
              <a:rPr lang="en-US" dirty="0">
                <a:latin typeface="Calibri" charset="0"/>
              </a:rPr>
              <a:t>a</a:t>
            </a:r>
            <a:r>
              <a:rPr lang="en-US" dirty="0" smtClean="0">
                <a:latin typeface="Calibri" charset="0"/>
              </a:rPr>
              <a:t> knowledge of your context to help you lead your school through changes?</a:t>
            </a:r>
          </a:p>
          <a:p>
            <a:pPr eaLnBrk="1" hangingPunct="1">
              <a:defRPr/>
            </a:pPr>
            <a:r>
              <a:rPr lang="en-US" dirty="0" smtClean="0">
                <a:latin typeface="Calibri" charset="0"/>
              </a:rPr>
              <a:t>No </a:t>
            </a:r>
            <a:r>
              <a:rPr lang="en-US" dirty="0">
                <a:latin typeface="Calibri" charset="0"/>
              </a:rPr>
              <a:t>blueprint for change management</a:t>
            </a:r>
          </a:p>
          <a:p>
            <a:pPr eaLnBrk="1" hangingPunct="1">
              <a:defRPr/>
            </a:pPr>
            <a:r>
              <a:rPr lang="en-US" dirty="0" smtClean="0">
                <a:latin typeface="Calibri" charset="0"/>
              </a:rPr>
              <a:t>Leadership needs to be strategic</a:t>
            </a:r>
          </a:p>
          <a:p>
            <a:pPr eaLnBrk="1" hangingPunct="1">
              <a:defRPr/>
            </a:pPr>
            <a:r>
              <a:rPr lang="en-US" dirty="0" smtClean="0">
                <a:latin typeface="Calibri" charset="0"/>
              </a:rPr>
              <a:t>Use a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charset="0"/>
              </a:rPr>
              <a:t>framework</a:t>
            </a:r>
            <a:r>
              <a:rPr lang="en-US" dirty="0" smtClean="0">
                <a:latin typeface="Calibri" charset="0"/>
              </a:rPr>
              <a:t> for planning and implementing actions </a:t>
            </a:r>
            <a:r>
              <a:rPr lang="en-US" sz="1600" dirty="0" smtClean="0">
                <a:latin typeface="Calibri" charset="0"/>
              </a:rPr>
              <a:t>(</a:t>
            </a:r>
            <a:r>
              <a:rPr lang="en-US" sz="1600" dirty="0" err="1">
                <a:latin typeface="Calibri" charset="0"/>
              </a:rPr>
              <a:t>Kotter</a:t>
            </a:r>
            <a:r>
              <a:rPr lang="en-US" sz="1600" dirty="0">
                <a:latin typeface="Calibri" charset="0"/>
              </a:rPr>
              <a:t>, J. (1996), </a:t>
            </a:r>
            <a:r>
              <a:rPr lang="en-US" sz="1600" i="1" dirty="0">
                <a:latin typeface="Calibri" charset="0"/>
              </a:rPr>
              <a:t>Leading Change, </a:t>
            </a:r>
            <a:r>
              <a:rPr lang="en-US" sz="1600" dirty="0" smtClean="0">
                <a:latin typeface="Calibri" charset="0"/>
              </a:rPr>
              <a:t>US</a:t>
            </a:r>
            <a:r>
              <a:rPr lang="en-US" sz="1600" dirty="0">
                <a:latin typeface="Calibri" charset="0"/>
              </a:rPr>
              <a:t>: Harvard Business School </a:t>
            </a:r>
            <a:r>
              <a:rPr lang="en-US" sz="1600" dirty="0" smtClean="0">
                <a:latin typeface="Calibri" charset="0"/>
              </a:rPr>
              <a:t>Press)</a:t>
            </a:r>
          </a:p>
          <a:p>
            <a:pPr marL="0" indent="0" algn="r" eaLnBrk="1" hangingPunct="1">
              <a:lnSpc>
                <a:spcPct val="50000"/>
              </a:lnSpc>
              <a:buFont typeface="Arial" charset="0"/>
              <a:buNone/>
              <a:defRPr/>
            </a:pPr>
            <a:endParaRPr lang="en-US" sz="1800" dirty="0" smtClean="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z="3600">
                <a:latin typeface="Calibri" charset="0"/>
              </a:rPr>
              <a:t>Changes to what? </a:t>
            </a:r>
          </a:p>
        </p:txBody>
      </p:sp>
      <p:sp>
        <p:nvSpPr>
          <p:cNvPr id="26626" name="Content Placeholder 2"/>
          <p:cNvSpPr>
            <a:spLocks noGrp="1"/>
          </p:cNvSpPr>
          <p:nvPr>
            <p:ph idx="1"/>
          </p:nvPr>
        </p:nvSpPr>
        <p:spPr>
          <a:extLst/>
        </p:spPr>
        <p:txBody>
          <a:bodyPr/>
          <a:lstStyle/>
          <a:p>
            <a:pPr marL="0" indent="0" eaLnBrk="1" hangingPunct="1">
              <a:buFont typeface="Arial" charset="0"/>
              <a:buNone/>
              <a:defRPr/>
            </a:pPr>
            <a:r>
              <a:rPr lang="en-US" dirty="0">
                <a:latin typeface="Calibri" charset="0"/>
              </a:rPr>
              <a:t>Changes to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charset="0"/>
              </a:rPr>
              <a:t>leadership</a:t>
            </a:r>
            <a:r>
              <a:rPr lang="en-US" dirty="0">
                <a:latin typeface="Calibri" charset="0"/>
              </a:rPr>
              <a:t> </a:t>
            </a:r>
          </a:p>
          <a:p>
            <a:pPr eaLnBrk="1" hangingPunct="1">
              <a:defRPr/>
            </a:pPr>
            <a:r>
              <a:rPr lang="en-US" dirty="0">
                <a:latin typeface="Calibri" charset="0"/>
              </a:rPr>
              <a:t>C</a:t>
            </a:r>
            <a:r>
              <a:rPr lang="en-US" dirty="0" smtClean="0">
                <a:latin typeface="Calibri" charset="0"/>
              </a:rPr>
              <a:t>hanging </a:t>
            </a:r>
            <a:r>
              <a:rPr lang="en-US" dirty="0">
                <a:latin typeface="Calibri" charset="0"/>
              </a:rPr>
              <a:t>the mindset of what it means to be a leader; </a:t>
            </a:r>
            <a:r>
              <a:rPr lang="en-US" dirty="0" smtClean="0">
                <a:latin typeface="Calibri" charset="0"/>
              </a:rPr>
              <a:t>of what </a:t>
            </a:r>
            <a:r>
              <a:rPr lang="en-US" dirty="0">
                <a:latin typeface="Calibri" charset="0"/>
              </a:rPr>
              <a:t>leadership entails; </a:t>
            </a:r>
            <a:r>
              <a:rPr lang="en-US" dirty="0" smtClean="0">
                <a:latin typeface="Calibri" charset="0"/>
              </a:rPr>
              <a:t>of who the leaders are</a:t>
            </a:r>
          </a:p>
          <a:p>
            <a:pPr eaLnBrk="1" hangingPunct="1">
              <a:defRPr/>
            </a:pPr>
            <a:r>
              <a:rPr lang="en-US" dirty="0" smtClean="0">
                <a:latin typeface="Calibri" charset="0"/>
              </a:rPr>
              <a:t>Changing the structure and hierarchy of leadership; sharing leadership; formal and informal leadership</a:t>
            </a:r>
          </a:p>
          <a:p>
            <a:pPr eaLnBrk="1" hangingPunct="1">
              <a:defRPr/>
            </a:pPr>
            <a:r>
              <a:rPr lang="en-US" dirty="0" smtClean="0">
                <a:latin typeface="Calibri" charset="0"/>
              </a:rPr>
              <a:t>Empowering others; </a:t>
            </a:r>
            <a:r>
              <a:rPr lang="en-US" dirty="0">
                <a:latin typeface="Calibri" charset="0"/>
              </a:rPr>
              <a:t>teachers as leaders</a:t>
            </a:r>
          </a:p>
          <a:p>
            <a:pPr marL="0" indent="0" eaLnBrk="1" hangingPunct="1">
              <a:buFont typeface="Arial" charset="0"/>
              <a:buNone/>
              <a:defRPr/>
            </a:pPr>
            <a:endParaRPr lang="en-US" dirty="0">
              <a:latin typeface="Calibri"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z="3600">
                <a:latin typeface="Calibri" charset="0"/>
              </a:rPr>
              <a:t>Changes to what? (cont)</a:t>
            </a:r>
          </a:p>
        </p:txBody>
      </p:sp>
      <p:sp>
        <p:nvSpPr>
          <p:cNvPr id="3" name="Content Placeholder 2"/>
          <p:cNvSpPr>
            <a:spLocks noGrp="1"/>
          </p:cNvSpPr>
          <p:nvPr>
            <p:ph idx="1"/>
          </p:nvPr>
        </p:nvSpPr>
        <p:spPr>
          <a:extLst/>
        </p:spPr>
        <p:txBody>
          <a:bodyPr rtlCol="0">
            <a:normAutofit lnSpcReduction="10000"/>
          </a:bodyPr>
          <a:lstStyle/>
          <a:p>
            <a:pPr marL="0" indent="0" eaLnBrk="1" fontAlgn="auto" hangingPunct="1">
              <a:spcAft>
                <a:spcPts val="0"/>
              </a:spcAft>
              <a:buFont typeface="Arial" charset="0"/>
              <a:buNone/>
              <a:defRPr/>
            </a:pPr>
            <a:r>
              <a:rPr lang="en-US" dirty="0" smtClean="0">
                <a:ea typeface="+mn-ea"/>
                <a:cs typeface="+mn-cs"/>
              </a:rPr>
              <a:t>Changes to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cs typeface="+mn-cs"/>
              </a:rPr>
              <a:t>curriculum design </a:t>
            </a:r>
            <a:endParaRPr lang="en-US" dirty="0" smtClean="0">
              <a:solidFill>
                <a:srgbClr val="F79646"/>
              </a:solidFill>
              <a:ea typeface="+mn-ea"/>
              <a:cs typeface="+mn-cs"/>
            </a:endParaRPr>
          </a:p>
          <a:p>
            <a:pPr eaLnBrk="1" fontAlgn="auto" hangingPunct="1">
              <a:spcAft>
                <a:spcPts val="0"/>
              </a:spcAft>
              <a:defRPr/>
            </a:pPr>
            <a:r>
              <a:rPr lang="en-US" dirty="0">
                <a:ea typeface="+mn-ea"/>
                <a:cs typeface="+mn-cs"/>
              </a:rPr>
              <a:t>U</a:t>
            </a:r>
            <a:r>
              <a:rPr lang="en-US" dirty="0" smtClean="0">
                <a:ea typeface="+mn-ea"/>
                <a:cs typeface="+mn-cs"/>
              </a:rPr>
              <a:t>nits of work, integrated units, special programs, multi-disciplinary units</a:t>
            </a:r>
          </a:p>
          <a:p>
            <a:pPr marL="0" indent="0" eaLnBrk="1" fontAlgn="auto" hangingPunct="1">
              <a:spcAft>
                <a:spcPts val="0"/>
              </a:spcAft>
              <a:buFont typeface="Arial" charset="0"/>
              <a:buNone/>
              <a:defRPr/>
            </a:pPr>
            <a:endParaRPr lang="en-US" dirty="0" smtClean="0">
              <a:ea typeface="+mn-ea"/>
              <a:cs typeface="+mn-cs"/>
            </a:endParaRPr>
          </a:p>
          <a:p>
            <a:pPr marL="0" indent="0" eaLnBrk="1" fontAlgn="auto" hangingPunct="1">
              <a:spcAft>
                <a:spcPts val="0"/>
              </a:spcAft>
              <a:buFont typeface="Arial" charset="0"/>
              <a:buNone/>
              <a:defRPr/>
            </a:pPr>
            <a:r>
              <a:rPr lang="en-US" dirty="0" smtClean="0">
                <a:ea typeface="+mn-ea"/>
                <a:cs typeface="+mn-cs"/>
              </a:rPr>
              <a:t>Changes to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cs typeface="+mn-cs"/>
              </a:rPr>
              <a:t>pedagogy </a:t>
            </a:r>
            <a:endParaRPr lang="en-US" b="1" dirty="0" smtClean="0">
              <a:solidFill>
                <a:srgbClr val="F79646"/>
              </a:solidFill>
              <a:ea typeface="+mn-ea"/>
              <a:cs typeface="+mn-cs"/>
            </a:endParaRPr>
          </a:p>
          <a:p>
            <a:pPr eaLnBrk="1" fontAlgn="auto" hangingPunct="1">
              <a:spcAft>
                <a:spcPts val="0"/>
              </a:spcAft>
              <a:defRPr/>
            </a:pPr>
            <a:r>
              <a:rPr lang="en-US" dirty="0" smtClean="0">
                <a:ea typeface="+mn-ea"/>
                <a:cs typeface="+mn-cs"/>
              </a:rPr>
              <a:t>Inquiry learning, problem based learning, </a:t>
            </a:r>
            <a:r>
              <a:rPr lang="en-US" dirty="0" err="1" smtClean="0">
                <a:ea typeface="+mn-ea"/>
                <a:cs typeface="+mn-cs"/>
              </a:rPr>
              <a:t>Webquests</a:t>
            </a:r>
            <a:r>
              <a:rPr lang="en-US" dirty="0" smtClean="0">
                <a:ea typeface="+mn-ea"/>
                <a:cs typeface="+mn-cs"/>
              </a:rPr>
              <a:t>, 6 Step research process, community connections, assessment and reporting</a:t>
            </a:r>
          </a:p>
          <a:p>
            <a:pPr marL="0" indent="0" eaLnBrk="1" fontAlgn="auto" hangingPunct="1">
              <a:spcAft>
                <a:spcPts val="0"/>
              </a:spcAft>
              <a:buFont typeface="Arial" charset="0"/>
              <a:buNone/>
              <a:defRPr/>
            </a:pPr>
            <a:endParaRPr lang="en-US" dirty="0" smtClean="0">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z="3600">
                <a:latin typeface="Calibri" charset="0"/>
              </a:rPr>
              <a:t>Changes to what? (cont) </a:t>
            </a:r>
          </a:p>
        </p:txBody>
      </p:sp>
      <p:sp>
        <p:nvSpPr>
          <p:cNvPr id="3" name="Content Placeholder 2"/>
          <p:cNvSpPr>
            <a:spLocks noGrp="1"/>
          </p:cNvSpPr>
          <p:nvPr>
            <p:ph idx="1"/>
          </p:nvPr>
        </p:nvSpPr>
        <p:spPr>
          <a:xfrm>
            <a:off x="388938" y="1600200"/>
            <a:ext cx="8229600" cy="4525963"/>
          </a:xfrm>
          <a:extLst/>
        </p:spPr>
        <p:txBody>
          <a:bodyPr/>
          <a:lstStyle/>
          <a:p>
            <a:pPr marL="0" indent="0" eaLnBrk="1" fontAlgn="auto" hangingPunct="1">
              <a:spcAft>
                <a:spcPts val="0"/>
              </a:spcAft>
              <a:buFont typeface="Arial" charset="0"/>
              <a:buNone/>
              <a:defRPr/>
            </a:pPr>
            <a:r>
              <a:rPr lang="en-US" sz="2800" dirty="0"/>
              <a:t>Changes to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contemporary </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learning tools </a:t>
            </a:r>
            <a:r>
              <a:rPr lang="en-US" sz="2800" dirty="0" smtClean="0"/>
              <a:t>(Web 2.0, portable devices, access</a:t>
            </a:r>
            <a:r>
              <a:rPr lang="en-US" sz="2800" dirty="0"/>
              <a:t>, support, expertise)</a:t>
            </a:r>
          </a:p>
          <a:p>
            <a:pPr eaLnBrk="1" fontAlgn="auto" hangingPunct="1">
              <a:spcAft>
                <a:spcPts val="0"/>
              </a:spcAft>
              <a:defRPr/>
            </a:pPr>
            <a:r>
              <a:rPr lang="en-US" sz="2400" dirty="0"/>
              <a:t>As new ways of learning</a:t>
            </a:r>
          </a:p>
          <a:p>
            <a:pPr eaLnBrk="1" fontAlgn="auto" hangingPunct="1">
              <a:spcAft>
                <a:spcPts val="0"/>
              </a:spcAft>
              <a:defRPr/>
            </a:pPr>
            <a:r>
              <a:rPr lang="en-US" sz="2400" dirty="0"/>
              <a:t>To enhance learning</a:t>
            </a:r>
          </a:p>
          <a:p>
            <a:pPr eaLnBrk="1" fontAlgn="auto" hangingPunct="1">
              <a:spcAft>
                <a:spcPts val="0"/>
              </a:spcAft>
              <a:defRPr/>
            </a:pPr>
            <a:r>
              <a:rPr lang="en-US" sz="2400" dirty="0"/>
              <a:t>To demonstrate </a:t>
            </a:r>
            <a:r>
              <a:rPr lang="en-US" sz="2400" dirty="0" smtClean="0"/>
              <a:t>learning</a:t>
            </a:r>
          </a:p>
          <a:p>
            <a:pPr eaLnBrk="1" fontAlgn="auto" hangingPunct="1">
              <a:spcAft>
                <a:spcPts val="0"/>
              </a:spcAft>
              <a:defRPr/>
            </a:pPr>
            <a:r>
              <a:rPr lang="en-US" sz="2400" dirty="0" smtClean="0"/>
              <a:t>For visual thinking</a:t>
            </a:r>
          </a:p>
          <a:p>
            <a:pPr eaLnBrk="1" fontAlgn="auto" hangingPunct="1">
              <a:spcAft>
                <a:spcPts val="0"/>
              </a:spcAft>
              <a:defRPr/>
            </a:pPr>
            <a:r>
              <a:rPr lang="en-US" sz="2400" dirty="0" smtClean="0"/>
              <a:t>For creating</a:t>
            </a:r>
          </a:p>
          <a:p>
            <a:pPr eaLnBrk="1" fontAlgn="auto" hangingPunct="1">
              <a:spcAft>
                <a:spcPts val="0"/>
              </a:spcAft>
              <a:defRPr/>
            </a:pPr>
            <a:r>
              <a:rPr lang="en-US" sz="2400" dirty="0" smtClean="0"/>
              <a:t>For communicating</a:t>
            </a:r>
          </a:p>
          <a:p>
            <a:pPr eaLnBrk="1" fontAlgn="auto" hangingPunct="1">
              <a:spcAft>
                <a:spcPts val="0"/>
              </a:spcAft>
              <a:defRPr/>
            </a:pPr>
            <a:r>
              <a:rPr lang="en-US" sz="2400" dirty="0" smtClean="0"/>
              <a:t>To </a:t>
            </a:r>
            <a:r>
              <a:rPr lang="en-US" sz="2400" dirty="0"/>
              <a:t>share learning</a:t>
            </a:r>
          </a:p>
          <a:p>
            <a:pPr eaLnBrk="1" fontAlgn="auto" hangingPunct="1">
              <a:spcAft>
                <a:spcPts val="0"/>
              </a:spcAft>
              <a:defRPr/>
            </a:pPr>
            <a:r>
              <a:rPr lang="en-US" sz="2400" dirty="0"/>
              <a:t>To collaborate in learning</a:t>
            </a:r>
          </a:p>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z="3600">
                <a:latin typeface="Calibri" charset="0"/>
              </a:rPr>
              <a:t>Changes to what? (cont)</a:t>
            </a:r>
          </a:p>
        </p:txBody>
      </p:sp>
      <p:sp>
        <p:nvSpPr>
          <p:cNvPr id="3" name="Content Placeholder 2"/>
          <p:cNvSpPr>
            <a:spLocks noGrp="1"/>
          </p:cNvSpPr>
          <p:nvPr>
            <p:ph idx="1"/>
          </p:nvPr>
        </p:nvSpPr>
        <p:spPr>
          <a:xfrm>
            <a:off x="457200" y="1417638"/>
            <a:ext cx="8229600" cy="4906962"/>
          </a:xfrm>
          <a:extLst/>
        </p:spPr>
        <p:txBody>
          <a:bodyPr rtlCol="0">
            <a:normAutofit/>
          </a:bodyPr>
          <a:lstStyle/>
          <a:p>
            <a:pPr marL="0" indent="0" eaLnBrk="1" fontAlgn="auto" hangingPunct="1">
              <a:spcAft>
                <a:spcPts val="0"/>
              </a:spcAft>
              <a:buFont typeface="Arial" charset="0"/>
              <a:buNone/>
              <a:defRPr/>
            </a:pPr>
            <a:endParaRPr lang="en-US" sz="3500" dirty="0" smtClean="0">
              <a:ea typeface="+mn-ea"/>
              <a:cs typeface="+mn-cs"/>
            </a:endParaRPr>
          </a:p>
          <a:p>
            <a:pPr marL="0" indent="0" eaLnBrk="1" fontAlgn="auto" hangingPunct="1">
              <a:spcAft>
                <a:spcPts val="0"/>
              </a:spcAft>
              <a:buFont typeface="Arial" charset="0"/>
              <a:buNone/>
              <a:defRPr/>
            </a:pPr>
            <a:r>
              <a:rPr lang="en-US" sz="3500" dirty="0" smtClean="0">
                <a:ea typeface="+mn-ea"/>
                <a:cs typeface="+mn-cs"/>
              </a:rPr>
              <a:t>Changes to </a:t>
            </a:r>
            <a:r>
              <a:rPr lang="en-US" sz="35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mn-ea"/>
                <a:cs typeface="+mn-cs"/>
              </a:rPr>
              <a:t>learning environments</a:t>
            </a:r>
          </a:p>
          <a:p>
            <a:pPr eaLnBrk="1" fontAlgn="auto" hangingPunct="1">
              <a:spcAft>
                <a:spcPts val="0"/>
              </a:spcAft>
              <a:defRPr/>
            </a:pPr>
            <a:r>
              <a:rPr lang="en-US" sz="3500" dirty="0" smtClean="0">
                <a:ea typeface="+mn-ea"/>
              </a:rPr>
              <a:t>Flexible spaces</a:t>
            </a:r>
          </a:p>
          <a:p>
            <a:pPr eaLnBrk="1" fontAlgn="auto" hangingPunct="1">
              <a:spcAft>
                <a:spcPts val="0"/>
              </a:spcAft>
              <a:defRPr/>
            </a:pPr>
            <a:r>
              <a:rPr lang="en-US" sz="3500" dirty="0" smtClean="0">
                <a:ea typeface="+mn-ea"/>
              </a:rPr>
              <a:t>Learning anywhere, anytime</a:t>
            </a:r>
          </a:p>
          <a:p>
            <a:pPr eaLnBrk="1" fontAlgn="auto" hangingPunct="1">
              <a:spcAft>
                <a:spcPts val="0"/>
              </a:spcAft>
              <a:defRPr/>
            </a:pPr>
            <a:r>
              <a:rPr lang="en-US" sz="3500" dirty="0" smtClean="0">
                <a:ea typeface="+mn-ea"/>
              </a:rPr>
              <a:t>Collaborative virtual spaces</a:t>
            </a:r>
            <a:endParaRPr lang="en-US" sz="3500" dirty="0">
              <a:ea typeface="+mn-ea"/>
            </a:endParaRPr>
          </a:p>
          <a:p>
            <a:pPr eaLnBrk="1" fontAlgn="auto" hangingPunct="1">
              <a:spcAft>
                <a:spcPts val="0"/>
              </a:spcAft>
              <a:defRPr/>
            </a:pPr>
            <a:r>
              <a:rPr lang="en-US" sz="3500" dirty="0" smtClean="0">
                <a:ea typeface="+mn-ea"/>
              </a:rPr>
              <a:t>Timetabling</a:t>
            </a:r>
          </a:p>
          <a:p>
            <a:pPr marL="0" indent="0" eaLnBrk="1" fontAlgn="auto" hangingPunct="1">
              <a:spcAft>
                <a:spcPts val="0"/>
              </a:spcAft>
              <a:buFont typeface="Arial" charset="0"/>
              <a:buNone/>
              <a:defRPr/>
            </a:pPr>
            <a:endParaRPr lang="en-US" sz="3800" dirty="0" smtClean="0">
              <a:ea typeface="+mn-ea"/>
              <a:cs typeface="+mn-cs"/>
            </a:endParaRPr>
          </a:p>
          <a:p>
            <a:pPr marL="914400" lvl="2" indent="0" eaLnBrk="1" fontAlgn="auto" hangingPunct="1">
              <a:spcAft>
                <a:spcPts val="0"/>
              </a:spcAft>
              <a:buFont typeface="Arial" charset="0"/>
              <a:buNone/>
              <a:defRPr/>
            </a:pPr>
            <a:endParaRPr lang="en-US"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z="3600">
                <a:latin typeface="Calibri" charset="0"/>
              </a:rPr>
              <a:t>Changes to what? (cont)</a:t>
            </a:r>
          </a:p>
        </p:txBody>
      </p:sp>
      <p:sp>
        <p:nvSpPr>
          <p:cNvPr id="3" name="Content Placeholder 2"/>
          <p:cNvSpPr>
            <a:spLocks noGrp="1"/>
          </p:cNvSpPr>
          <p:nvPr>
            <p:ph idx="1"/>
          </p:nvPr>
        </p:nvSpPr>
        <p:spPr>
          <a:xfrm>
            <a:off x="457200" y="1600200"/>
            <a:ext cx="8229600" cy="4646882"/>
          </a:xfrm>
          <a:extLst/>
        </p:spPr>
        <p:txBody>
          <a:bodyPr/>
          <a:lstStyle/>
          <a:p>
            <a:pPr marL="0" indent="0" eaLnBrk="1" fontAlgn="auto" hangingPunct="1">
              <a:spcAft>
                <a:spcPts val="0"/>
              </a:spcAft>
              <a:buFont typeface="Arial" charset="0"/>
              <a:buNone/>
              <a:defRPr/>
            </a:pPr>
            <a:r>
              <a:rPr lang="en-US" dirty="0"/>
              <a:t>Changes to the way </a:t>
            </a: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staff work and learn</a:t>
            </a:r>
          </a:p>
          <a:p>
            <a:pPr eaLnBrk="1" fontAlgn="auto" hangingPunct="1">
              <a:spcAft>
                <a:spcPts val="0"/>
              </a:spcAft>
              <a:defRPr/>
            </a:pPr>
            <a:r>
              <a:rPr lang="en-US" dirty="0"/>
              <a:t>Professional learning teams</a:t>
            </a:r>
          </a:p>
          <a:p>
            <a:pPr eaLnBrk="1" fontAlgn="auto" hangingPunct="1">
              <a:spcAft>
                <a:spcPts val="0"/>
              </a:spcAft>
              <a:defRPr/>
            </a:pPr>
            <a:r>
              <a:rPr lang="en-US" dirty="0" smtClean="0"/>
              <a:t>Mentoring; critical friends</a:t>
            </a:r>
            <a:endParaRPr lang="en-US" dirty="0"/>
          </a:p>
          <a:p>
            <a:pPr eaLnBrk="1" fontAlgn="auto" hangingPunct="1">
              <a:spcAft>
                <a:spcPts val="0"/>
              </a:spcAft>
              <a:defRPr/>
            </a:pPr>
            <a:r>
              <a:rPr lang="en-US" dirty="0"/>
              <a:t>Team teaching</a:t>
            </a:r>
          </a:p>
          <a:p>
            <a:pPr eaLnBrk="1" fontAlgn="auto" hangingPunct="1">
              <a:spcAft>
                <a:spcPts val="0"/>
              </a:spcAft>
              <a:defRPr/>
            </a:pPr>
            <a:r>
              <a:rPr lang="en-US" dirty="0"/>
              <a:t>Teachers as learners</a:t>
            </a:r>
          </a:p>
          <a:p>
            <a:pPr eaLnBrk="1" fontAlgn="auto" hangingPunct="1">
              <a:spcAft>
                <a:spcPts val="0"/>
              </a:spcAft>
              <a:defRPr/>
            </a:pPr>
            <a:r>
              <a:rPr lang="en-US" dirty="0"/>
              <a:t>ARMs learning and teaching </a:t>
            </a:r>
            <a:r>
              <a:rPr lang="en-US" dirty="0" err="1"/>
              <a:t>focussed</a:t>
            </a:r>
            <a:endParaRPr lang="en-US" dirty="0"/>
          </a:p>
          <a:p>
            <a:pPr eaLnBrk="1" fontAlgn="auto" hangingPunct="1">
              <a:spcAft>
                <a:spcPts val="0"/>
              </a:spcAft>
              <a:defRPr/>
            </a:pPr>
            <a:r>
              <a:rPr lang="en-US" dirty="0"/>
              <a:t>Meetings with a learning and teaching </a:t>
            </a:r>
            <a:r>
              <a:rPr lang="en-US" dirty="0" smtClean="0"/>
              <a:t>focus</a:t>
            </a:r>
          </a:p>
          <a:p>
            <a:pPr eaLnBrk="1" fontAlgn="auto" hangingPunct="1">
              <a:spcAft>
                <a:spcPts val="0"/>
              </a:spcAft>
              <a:defRPr/>
            </a:pPr>
            <a:r>
              <a:rPr lang="en-US" dirty="0" smtClean="0"/>
              <a:t>Learning walks</a:t>
            </a:r>
            <a:endParaRPr lang="en-US" dirty="0"/>
          </a:p>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394</TotalTime>
  <Words>1187</Words>
  <Application>Microsoft Macintosh PowerPoint</Application>
  <PresentationFormat>On-screen Show (4:3)</PresentationFormat>
  <Paragraphs>162</Paragraphs>
  <Slides>23</Slides>
  <Notes>12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Leadership for learning: context matters</vt:lpstr>
      <vt:lpstr>What sort of learning?</vt:lpstr>
      <vt:lpstr>What sort of leadership?</vt:lpstr>
      <vt:lpstr>Leadership for whole school change</vt:lpstr>
      <vt:lpstr>Changes to what? </vt:lpstr>
      <vt:lpstr>Changes to what? (cont)</vt:lpstr>
      <vt:lpstr>Changes to what? (cont) </vt:lpstr>
      <vt:lpstr>Changes to what? (cont)</vt:lpstr>
      <vt:lpstr>Changes to what? (cont)</vt:lpstr>
      <vt:lpstr>The scenario</vt:lpstr>
      <vt:lpstr>A strategic framework for change management</vt:lpstr>
      <vt:lpstr>Step 1  Create a sense of urgency </vt:lpstr>
      <vt:lpstr>Step 2  Pull together the guiding team </vt:lpstr>
      <vt:lpstr>Step 3 Develop the vision and strategy for the change </vt:lpstr>
      <vt:lpstr>Step 4  Communicate the vision and buy in</vt:lpstr>
      <vt:lpstr>Step 5 Empower others to act</vt:lpstr>
      <vt:lpstr>Step 6 Produce short term wins</vt:lpstr>
      <vt:lpstr>Step 7 Don’t let up</vt:lpstr>
      <vt:lpstr>Step 8 Create a new culture</vt:lpstr>
      <vt:lpstr>Table activity</vt:lpstr>
      <vt:lpstr>Using the framework: what is your role?</vt:lpstr>
      <vt:lpstr>Where to now?</vt:lpstr>
      <vt:lpstr>PowerPoint Presentation</vt:lpstr>
    </vt:vector>
  </TitlesOfParts>
  <Company>Janine Enright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for learning: context matters</dc:title>
  <dc:creator>Janine Enright</dc:creator>
  <cp:lastModifiedBy>Anne Doody</cp:lastModifiedBy>
  <cp:revision>38</cp:revision>
  <cp:lastPrinted>2011-07-06T23:24:37Z</cp:lastPrinted>
  <dcterms:created xsi:type="dcterms:W3CDTF">2011-04-13T04:16:54Z</dcterms:created>
  <dcterms:modified xsi:type="dcterms:W3CDTF">2011-08-15T02:39:00Z</dcterms:modified>
</cp:coreProperties>
</file>